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8" r:id="rId4"/>
    <p:sldId id="259" r:id="rId5"/>
    <p:sldId id="260" r:id="rId6"/>
    <p:sldId id="261" r:id="rId7"/>
    <p:sldId id="263" r:id="rId8"/>
    <p:sldId id="262" r:id="rId9"/>
    <p:sldId id="264" r:id="rId10"/>
    <p:sldId id="270" r:id="rId11"/>
    <p:sldId id="269" r:id="rId12"/>
    <p:sldId id="265" r:id="rId13"/>
    <p:sldId id="266" r:id="rId14"/>
    <p:sldId id="268" r:id="rId15"/>
    <p:sldId id="271" r:id="rId16"/>
    <p:sldId id="272" r:id="rId17"/>
    <p:sldId id="273" r:id="rId18"/>
    <p:sldId id="274" r:id="rId19"/>
    <p:sldId id="278" r:id="rId20"/>
    <p:sldId id="275" r:id="rId21"/>
    <p:sldId id="276" r:id="rId22"/>
    <p:sldId id="277" r:id="rId23"/>
    <p:sldId id="280" r:id="rId24"/>
    <p:sldId id="300" r:id="rId25"/>
    <p:sldId id="282" r:id="rId26"/>
    <p:sldId id="283" r:id="rId27"/>
    <p:sldId id="284" r:id="rId28"/>
    <p:sldId id="285" r:id="rId29"/>
    <p:sldId id="286" r:id="rId30"/>
    <p:sldId id="287" r:id="rId31"/>
    <p:sldId id="288" r:id="rId32"/>
    <p:sldId id="289" r:id="rId33"/>
    <p:sldId id="267" r:id="rId34"/>
    <p:sldId id="290" r:id="rId35"/>
    <p:sldId id="291" r:id="rId36"/>
    <p:sldId id="292" r:id="rId37"/>
    <p:sldId id="293" r:id="rId38"/>
    <p:sldId id="294" r:id="rId39"/>
    <p:sldId id="295" r:id="rId40"/>
    <p:sldId id="296" r:id="rId41"/>
    <p:sldId id="298" r:id="rId42"/>
    <p:sldId id="299" r:id="rId43"/>
    <p:sldId id="301" r:id="rId44"/>
    <p:sldId id="302" r:id="rId4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sour SANE" initials="MS" lastIdx="1" clrIdx="0">
    <p:extLst>
      <p:ext uri="{19B8F6BF-5375-455C-9EA6-DF929625EA0E}">
        <p15:presenceInfo xmlns:p15="http://schemas.microsoft.com/office/powerpoint/2012/main" userId="871046cedba757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293" autoAdjust="0"/>
  </p:normalViewPr>
  <p:slideViewPr>
    <p:cSldViewPr snapToGrid="0">
      <p:cViewPr>
        <p:scale>
          <a:sx n="68" d="100"/>
          <a:sy n="68" d="100"/>
        </p:scale>
        <p:origin x="656"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fr-FR"/>
              <a:t>Metrics of LINEAR REGRESSION model</a:t>
            </a:r>
          </a:p>
        </c:rich>
      </c:tx>
      <c:layout>
        <c:manualLayout>
          <c:xMode val="edge"/>
          <c:yMode val="edge"/>
          <c:x val="0.22095122484689417"/>
          <c:y val="3.2407407407407406E-2"/>
        </c:manualLayout>
      </c:layout>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Feuil1!$A$3:$A$7</c:f>
              <c:strCache>
                <c:ptCount val="5"/>
                <c:pt idx="0">
                  <c:v>score d'entrainement </c:v>
                </c:pt>
                <c:pt idx="1">
                  <c:v>score de la prédiction</c:v>
                </c:pt>
                <c:pt idx="2">
                  <c:v>MAE</c:v>
                </c:pt>
                <c:pt idx="3">
                  <c:v>RMSE</c:v>
                </c:pt>
                <c:pt idx="4">
                  <c:v>median abs err </c:v>
                </c:pt>
              </c:strCache>
            </c:strRef>
          </c:cat>
          <c:val>
            <c:numRef>
              <c:f>Feuil1!$B$3:$B$7</c:f>
              <c:numCache>
                <c:formatCode>General</c:formatCode>
                <c:ptCount val="5"/>
                <c:pt idx="0">
                  <c:v>0.63</c:v>
                </c:pt>
                <c:pt idx="1">
                  <c:v>0.61</c:v>
                </c:pt>
                <c:pt idx="2">
                  <c:v>0.62</c:v>
                </c:pt>
                <c:pt idx="3">
                  <c:v>0.89</c:v>
                </c:pt>
                <c:pt idx="4">
                  <c:v>0.43</c:v>
                </c:pt>
              </c:numCache>
            </c:numRef>
          </c:val>
          <c:extLst>
            <c:ext xmlns:c16="http://schemas.microsoft.com/office/drawing/2014/chart" uri="{C3380CC4-5D6E-409C-BE32-E72D297353CC}">
              <c16:uniqueId val="{00000000-AE06-4604-9D0A-DFC3D0458E4C}"/>
            </c:ext>
          </c:extLst>
        </c:ser>
        <c:dLbls>
          <c:dLblPos val="outEnd"/>
          <c:showLegendKey val="0"/>
          <c:showVal val="1"/>
          <c:showCatName val="0"/>
          <c:showSerName val="0"/>
          <c:showPercent val="0"/>
          <c:showBubbleSize val="0"/>
        </c:dLbls>
        <c:gapWidth val="219"/>
        <c:overlap val="-27"/>
        <c:axId val="532088336"/>
        <c:axId val="532080136"/>
      </c:barChart>
      <c:catAx>
        <c:axId val="532088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32080136"/>
        <c:crosses val="autoZero"/>
        <c:auto val="1"/>
        <c:lblAlgn val="ctr"/>
        <c:lblOffset val="100"/>
        <c:noMultiLvlLbl val="0"/>
      </c:catAx>
      <c:valAx>
        <c:axId val="532080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32088336"/>
        <c:crosses val="autoZero"/>
        <c:crossBetween val="between"/>
      </c:valAx>
      <c:spPr>
        <a:noFill/>
        <a:ln>
          <a:noFill/>
        </a:ln>
        <a:effectLst/>
      </c:spPr>
    </c:plotArea>
    <c:plotVisOnly val="1"/>
    <c:dispBlanksAs val="gap"/>
    <c:showDLblsOverMax val="0"/>
  </c:chart>
  <c:spPr>
    <a:noFill/>
    <a:ln>
      <a:noFill/>
    </a:ln>
    <a:effectLst/>
  </c:spPr>
  <c:txPr>
    <a:bodyPr/>
    <a:lstStyle/>
    <a:p>
      <a:pPr>
        <a:defRPr sz="900"/>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fr-FR" dirty="0" err="1"/>
              <a:t>Models</a:t>
            </a:r>
            <a:r>
              <a:rPr lang="fr-FR" dirty="0"/>
              <a:t> comparaison </a:t>
            </a:r>
            <a:r>
              <a:rPr lang="fr-FR" dirty="0" err="1"/>
              <a:t>through</a:t>
            </a:r>
            <a:r>
              <a:rPr lang="fr-FR" dirty="0"/>
              <a:t> </a:t>
            </a:r>
            <a:r>
              <a:rPr lang="fr-FR" dirty="0" err="1"/>
              <a:t>metrics</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fr-FR"/>
        </a:p>
      </c:txPr>
    </c:title>
    <c:autoTitleDeleted val="0"/>
    <c:plotArea>
      <c:layout/>
      <c:barChart>
        <c:barDir val="bar"/>
        <c:grouping val="stacked"/>
        <c:varyColors val="0"/>
        <c:ser>
          <c:idx val="0"/>
          <c:order val="0"/>
          <c:tx>
            <c:strRef>
              <c:f>Feuil1!$I$3</c:f>
              <c:strCache>
                <c:ptCount val="1"/>
                <c:pt idx="0">
                  <c:v>score d'entrainement </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Feuil1!$I$4:$I$10</c:f>
              <c:numCache>
                <c:formatCode>General</c:formatCode>
                <c:ptCount val="7"/>
                <c:pt idx="0">
                  <c:v>0.60599999999999998</c:v>
                </c:pt>
                <c:pt idx="1">
                  <c:v>0.60599999999999998</c:v>
                </c:pt>
                <c:pt idx="2">
                  <c:v>0</c:v>
                </c:pt>
                <c:pt idx="3">
                  <c:v>0.154</c:v>
                </c:pt>
                <c:pt idx="4">
                  <c:v>0.84499999999999997</c:v>
                </c:pt>
                <c:pt idx="5">
                  <c:v>0.99299999999999999</c:v>
                </c:pt>
                <c:pt idx="6">
                  <c:v>0.98599999999999999</c:v>
                </c:pt>
              </c:numCache>
            </c:numRef>
          </c:val>
          <c:extLst>
            <c:ext xmlns:c16="http://schemas.microsoft.com/office/drawing/2014/chart" uri="{C3380CC4-5D6E-409C-BE32-E72D297353CC}">
              <c16:uniqueId val="{00000000-C9E2-43E6-B33E-B4F8A9928DCF}"/>
            </c:ext>
          </c:extLst>
        </c:ser>
        <c:ser>
          <c:idx val="1"/>
          <c:order val="1"/>
          <c:tx>
            <c:strRef>
              <c:f>Feuil1!$J$3</c:f>
              <c:strCache>
                <c:ptCount val="1"/>
                <c:pt idx="0">
                  <c:v>score de la prédiction</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Feuil1!$J$4:$J$10</c:f>
              <c:numCache>
                <c:formatCode>General</c:formatCode>
                <c:ptCount val="7"/>
                <c:pt idx="0">
                  <c:v>0.61199999999999999</c:v>
                </c:pt>
                <c:pt idx="1">
                  <c:v>0.61199999999999999</c:v>
                </c:pt>
                <c:pt idx="2">
                  <c:v>-2.0000000000000002E-5</c:v>
                </c:pt>
                <c:pt idx="3">
                  <c:v>0.157</c:v>
                </c:pt>
                <c:pt idx="4">
                  <c:v>0.81100000000000005</c:v>
                </c:pt>
                <c:pt idx="5">
                  <c:v>0.95399999999999996</c:v>
                </c:pt>
                <c:pt idx="6">
                  <c:v>0.95099999999999996</c:v>
                </c:pt>
              </c:numCache>
            </c:numRef>
          </c:val>
          <c:extLst>
            <c:ext xmlns:c16="http://schemas.microsoft.com/office/drawing/2014/chart" uri="{C3380CC4-5D6E-409C-BE32-E72D297353CC}">
              <c16:uniqueId val="{00000001-C9E2-43E6-B33E-B4F8A9928DCF}"/>
            </c:ext>
          </c:extLst>
        </c:ser>
        <c:ser>
          <c:idx val="2"/>
          <c:order val="2"/>
          <c:tx>
            <c:strRef>
              <c:f>Feuil1!$K$3</c:f>
              <c:strCache>
                <c:ptCount val="1"/>
                <c:pt idx="0">
                  <c:v>MAE</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Feuil1!$K$4:$K$10</c:f>
              <c:numCache>
                <c:formatCode>General</c:formatCode>
                <c:ptCount val="7"/>
                <c:pt idx="0">
                  <c:v>0.52</c:v>
                </c:pt>
                <c:pt idx="1">
                  <c:v>0.52</c:v>
                </c:pt>
                <c:pt idx="2">
                  <c:v>0.91</c:v>
                </c:pt>
                <c:pt idx="3">
                  <c:v>0.8</c:v>
                </c:pt>
                <c:pt idx="4">
                  <c:v>0.32</c:v>
                </c:pt>
                <c:pt idx="5">
                  <c:v>0.1</c:v>
                </c:pt>
                <c:pt idx="6">
                  <c:v>0.12</c:v>
                </c:pt>
              </c:numCache>
            </c:numRef>
          </c:val>
          <c:extLst>
            <c:ext xmlns:c16="http://schemas.microsoft.com/office/drawing/2014/chart" uri="{C3380CC4-5D6E-409C-BE32-E72D297353CC}">
              <c16:uniqueId val="{00000002-C9E2-43E6-B33E-B4F8A9928DCF}"/>
            </c:ext>
          </c:extLst>
        </c:ser>
        <c:ser>
          <c:idx val="3"/>
          <c:order val="3"/>
          <c:tx>
            <c:strRef>
              <c:f>Feuil1!$L$3</c:f>
              <c:strCache>
                <c:ptCount val="1"/>
                <c:pt idx="0">
                  <c:v>RMSE</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Feuil1!$L$4:$L$10</c:f>
              <c:numCache>
                <c:formatCode>General</c:formatCode>
                <c:ptCount val="7"/>
                <c:pt idx="0">
                  <c:v>0.74</c:v>
                </c:pt>
                <c:pt idx="1">
                  <c:v>0.74</c:v>
                </c:pt>
                <c:pt idx="2">
                  <c:v>1.19</c:v>
                </c:pt>
                <c:pt idx="3">
                  <c:v>1.0900000000000001</c:v>
                </c:pt>
                <c:pt idx="4">
                  <c:v>0.51</c:v>
                </c:pt>
                <c:pt idx="5">
                  <c:v>0.25</c:v>
                </c:pt>
                <c:pt idx="6">
                  <c:v>0.26</c:v>
                </c:pt>
              </c:numCache>
            </c:numRef>
          </c:val>
          <c:extLst>
            <c:ext xmlns:c16="http://schemas.microsoft.com/office/drawing/2014/chart" uri="{C3380CC4-5D6E-409C-BE32-E72D297353CC}">
              <c16:uniqueId val="{00000003-C9E2-43E6-B33E-B4F8A9928DCF}"/>
            </c:ext>
          </c:extLst>
        </c:ser>
        <c:ser>
          <c:idx val="4"/>
          <c:order val="4"/>
          <c:tx>
            <c:strRef>
              <c:f>Feuil1!$M$3</c:f>
              <c:strCache>
                <c:ptCount val="1"/>
                <c:pt idx="0">
                  <c:v>median abs err </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Feuil1!$M$4:$M$10</c:f>
              <c:numCache>
                <c:formatCode>General</c:formatCode>
                <c:ptCount val="7"/>
                <c:pt idx="0">
                  <c:v>0.37</c:v>
                </c:pt>
                <c:pt idx="1">
                  <c:v>0.37</c:v>
                </c:pt>
                <c:pt idx="2">
                  <c:v>0.75</c:v>
                </c:pt>
                <c:pt idx="3">
                  <c:v>0.65</c:v>
                </c:pt>
                <c:pt idx="4">
                  <c:v>0.15</c:v>
                </c:pt>
                <c:pt idx="5">
                  <c:v>0.01</c:v>
                </c:pt>
                <c:pt idx="6">
                  <c:v>0.04</c:v>
                </c:pt>
              </c:numCache>
            </c:numRef>
          </c:val>
          <c:extLst>
            <c:ext xmlns:c16="http://schemas.microsoft.com/office/drawing/2014/chart" uri="{C3380CC4-5D6E-409C-BE32-E72D297353CC}">
              <c16:uniqueId val="{00000004-C9E2-43E6-B33E-B4F8A9928DCF}"/>
            </c:ext>
          </c:extLst>
        </c:ser>
        <c:dLbls>
          <c:dLblPos val="ctr"/>
          <c:showLegendKey val="0"/>
          <c:showVal val="1"/>
          <c:showCatName val="0"/>
          <c:showSerName val="0"/>
          <c:showPercent val="0"/>
          <c:showBubbleSize val="0"/>
        </c:dLbls>
        <c:gapWidth val="150"/>
        <c:overlap val="100"/>
        <c:axId val="538398000"/>
        <c:axId val="538398984"/>
      </c:barChart>
      <c:catAx>
        <c:axId val="5383980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fr-FR"/>
          </a:p>
        </c:txPr>
        <c:crossAx val="538398984"/>
        <c:crosses val="autoZero"/>
        <c:auto val="1"/>
        <c:lblAlgn val="ctr"/>
        <c:lblOffset val="100"/>
        <c:noMultiLvlLbl val="0"/>
      </c:catAx>
      <c:valAx>
        <c:axId val="538398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fr-FR"/>
          </a:p>
        </c:txPr>
        <c:crossAx val="538398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a:solidFill>
            <a:schemeClr val="dk1"/>
          </a:solidFill>
          <a:latin typeface="+mn-lt"/>
          <a:ea typeface="+mn-ea"/>
          <a:cs typeface="+mn-cs"/>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fr-FR" sz="1800" b="0" i="0" baseline="0" dirty="0" err="1">
                <a:effectLst/>
              </a:rPr>
              <a:t>Models</a:t>
            </a:r>
            <a:r>
              <a:rPr lang="fr-FR" sz="1800" b="0" i="0" baseline="0" dirty="0">
                <a:effectLst/>
              </a:rPr>
              <a:t> comparaison </a:t>
            </a:r>
            <a:r>
              <a:rPr lang="fr-FR" sz="1800" b="0" i="0" baseline="0" dirty="0" err="1">
                <a:effectLst/>
              </a:rPr>
              <a:t>through</a:t>
            </a:r>
            <a:r>
              <a:rPr lang="fr-FR" sz="1800" b="0" i="0" baseline="0" dirty="0">
                <a:effectLst/>
              </a:rPr>
              <a:t> </a:t>
            </a:r>
            <a:r>
              <a:rPr lang="fr-FR" sz="1800" b="0" i="0" baseline="0" dirty="0" err="1">
                <a:effectLst/>
              </a:rPr>
              <a:t>metrics</a:t>
            </a:r>
            <a:endParaRPr lang="fr-FR"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fr-FR"/>
        </a:p>
      </c:txPr>
    </c:title>
    <c:autoTitleDeleted val="0"/>
    <c:plotArea>
      <c:layout/>
      <c:barChart>
        <c:barDir val="bar"/>
        <c:grouping val="stacked"/>
        <c:varyColors val="0"/>
        <c:ser>
          <c:idx val="0"/>
          <c:order val="0"/>
          <c:tx>
            <c:strRef>
              <c:f>Feuil1!$I$3</c:f>
              <c:strCache>
                <c:ptCount val="1"/>
                <c:pt idx="0">
                  <c:v>score d'entrainement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Feuil1!$I$4:$I$10</c:f>
              <c:numCache>
                <c:formatCode>General</c:formatCode>
                <c:ptCount val="7"/>
                <c:pt idx="0">
                  <c:v>0.60599999999999998</c:v>
                </c:pt>
                <c:pt idx="1">
                  <c:v>0.60599999999999998</c:v>
                </c:pt>
                <c:pt idx="2">
                  <c:v>0</c:v>
                </c:pt>
                <c:pt idx="3">
                  <c:v>0.154</c:v>
                </c:pt>
                <c:pt idx="4">
                  <c:v>0.84499999999999997</c:v>
                </c:pt>
                <c:pt idx="5">
                  <c:v>0.99299999999999999</c:v>
                </c:pt>
                <c:pt idx="6">
                  <c:v>0.98599999999999999</c:v>
                </c:pt>
              </c:numCache>
            </c:numRef>
          </c:val>
          <c:extLst>
            <c:ext xmlns:c16="http://schemas.microsoft.com/office/drawing/2014/chart" uri="{C3380CC4-5D6E-409C-BE32-E72D297353CC}">
              <c16:uniqueId val="{00000000-B033-4E3D-854B-BDEEC72AFDF7}"/>
            </c:ext>
          </c:extLst>
        </c:ser>
        <c:ser>
          <c:idx val="1"/>
          <c:order val="1"/>
          <c:tx>
            <c:strRef>
              <c:f>Feuil1!$J$3</c:f>
              <c:strCache>
                <c:ptCount val="1"/>
                <c:pt idx="0">
                  <c:v>score de la prédiction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Feuil1!$J$4:$J$10</c:f>
              <c:numCache>
                <c:formatCode>General</c:formatCode>
                <c:ptCount val="7"/>
                <c:pt idx="0">
                  <c:v>0.61199999999999999</c:v>
                </c:pt>
                <c:pt idx="1">
                  <c:v>0.61199999999999999</c:v>
                </c:pt>
                <c:pt idx="2">
                  <c:v>-2.0000000000000002E-5</c:v>
                </c:pt>
                <c:pt idx="3">
                  <c:v>0.157</c:v>
                </c:pt>
                <c:pt idx="4">
                  <c:v>0.81100000000000005</c:v>
                </c:pt>
                <c:pt idx="5">
                  <c:v>0.95399999999999996</c:v>
                </c:pt>
                <c:pt idx="6">
                  <c:v>0.95099999999999996</c:v>
                </c:pt>
              </c:numCache>
            </c:numRef>
          </c:val>
          <c:extLst>
            <c:ext xmlns:c16="http://schemas.microsoft.com/office/drawing/2014/chart" uri="{C3380CC4-5D6E-409C-BE32-E72D297353CC}">
              <c16:uniqueId val="{00000001-B033-4E3D-854B-BDEEC72AFDF7}"/>
            </c:ext>
          </c:extLst>
        </c:ser>
        <c:ser>
          <c:idx val="2"/>
          <c:order val="2"/>
          <c:tx>
            <c:strRef>
              <c:f>Feuil1!$K$3</c:f>
              <c:strCache>
                <c:ptCount val="1"/>
                <c:pt idx="0">
                  <c:v>MAE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Feuil1!$K$4:$K$10</c:f>
              <c:numCache>
                <c:formatCode>General</c:formatCode>
                <c:ptCount val="7"/>
                <c:pt idx="0">
                  <c:v>0.52</c:v>
                </c:pt>
                <c:pt idx="1">
                  <c:v>0.52</c:v>
                </c:pt>
                <c:pt idx="2">
                  <c:v>0.91</c:v>
                </c:pt>
                <c:pt idx="3">
                  <c:v>0.8</c:v>
                </c:pt>
                <c:pt idx="4">
                  <c:v>0.32</c:v>
                </c:pt>
                <c:pt idx="5">
                  <c:v>0.1</c:v>
                </c:pt>
                <c:pt idx="6">
                  <c:v>0.12</c:v>
                </c:pt>
              </c:numCache>
            </c:numRef>
          </c:val>
          <c:extLst>
            <c:ext xmlns:c16="http://schemas.microsoft.com/office/drawing/2014/chart" uri="{C3380CC4-5D6E-409C-BE32-E72D297353CC}">
              <c16:uniqueId val="{00000002-B033-4E3D-854B-BDEEC72AFDF7}"/>
            </c:ext>
          </c:extLst>
        </c:ser>
        <c:ser>
          <c:idx val="3"/>
          <c:order val="3"/>
          <c:tx>
            <c:strRef>
              <c:f>Feuil1!$L$3</c:f>
              <c:strCache>
                <c:ptCount val="1"/>
                <c:pt idx="0">
                  <c:v>RMSE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Feuil1!$L$4:$L$10</c:f>
              <c:numCache>
                <c:formatCode>General</c:formatCode>
                <c:ptCount val="7"/>
                <c:pt idx="0">
                  <c:v>0.74</c:v>
                </c:pt>
                <c:pt idx="1">
                  <c:v>0.74</c:v>
                </c:pt>
                <c:pt idx="2">
                  <c:v>1.19</c:v>
                </c:pt>
                <c:pt idx="3">
                  <c:v>1.0900000000000001</c:v>
                </c:pt>
                <c:pt idx="4">
                  <c:v>0.51</c:v>
                </c:pt>
                <c:pt idx="5">
                  <c:v>0.25</c:v>
                </c:pt>
                <c:pt idx="6">
                  <c:v>0.26</c:v>
                </c:pt>
              </c:numCache>
            </c:numRef>
          </c:val>
          <c:extLst>
            <c:ext xmlns:c16="http://schemas.microsoft.com/office/drawing/2014/chart" uri="{C3380CC4-5D6E-409C-BE32-E72D297353CC}">
              <c16:uniqueId val="{00000003-B033-4E3D-854B-BDEEC72AFDF7}"/>
            </c:ext>
          </c:extLst>
        </c:ser>
        <c:ser>
          <c:idx val="4"/>
          <c:order val="4"/>
          <c:tx>
            <c:strRef>
              <c:f>Feuil1!$M$3</c:f>
              <c:strCache>
                <c:ptCount val="1"/>
                <c:pt idx="0">
                  <c:v>median abs err </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Feuil1!$M$4:$M$10</c:f>
              <c:numCache>
                <c:formatCode>General</c:formatCode>
                <c:ptCount val="7"/>
                <c:pt idx="0">
                  <c:v>0.37</c:v>
                </c:pt>
                <c:pt idx="1">
                  <c:v>0.37</c:v>
                </c:pt>
                <c:pt idx="2">
                  <c:v>0.75</c:v>
                </c:pt>
                <c:pt idx="3">
                  <c:v>0.65</c:v>
                </c:pt>
                <c:pt idx="4">
                  <c:v>0.15</c:v>
                </c:pt>
                <c:pt idx="5">
                  <c:v>0.01</c:v>
                </c:pt>
                <c:pt idx="6">
                  <c:v>0.04</c:v>
                </c:pt>
              </c:numCache>
            </c:numRef>
          </c:val>
          <c:extLst>
            <c:ext xmlns:c16="http://schemas.microsoft.com/office/drawing/2014/chart" uri="{C3380CC4-5D6E-409C-BE32-E72D297353CC}">
              <c16:uniqueId val="{00000004-B033-4E3D-854B-BDEEC72AFDF7}"/>
            </c:ext>
          </c:extLst>
        </c:ser>
        <c:dLbls>
          <c:dLblPos val="ctr"/>
          <c:showLegendKey val="0"/>
          <c:showVal val="1"/>
          <c:showCatName val="0"/>
          <c:showSerName val="0"/>
          <c:showPercent val="0"/>
          <c:showBubbleSize val="0"/>
        </c:dLbls>
        <c:gapWidth val="150"/>
        <c:overlap val="100"/>
        <c:axId val="532854920"/>
        <c:axId val="532859840"/>
      </c:barChart>
      <c:catAx>
        <c:axId val="5328549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crossAx val="532859840"/>
        <c:crosses val="autoZero"/>
        <c:auto val="1"/>
        <c:lblAlgn val="ctr"/>
        <c:lblOffset val="100"/>
        <c:noMultiLvlLbl val="0"/>
      </c:catAx>
      <c:valAx>
        <c:axId val="5328598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32854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r>
              <a:rPr lang="fr-FR" sz="1600" dirty="0">
                <a:solidFill>
                  <a:schemeClr val="tx1"/>
                </a:solidFill>
              </a:rPr>
              <a:t>Comparaison des scores</a:t>
            </a:r>
            <a:r>
              <a:rPr lang="fr-FR" sz="1600" baseline="0" dirty="0">
                <a:solidFill>
                  <a:schemeClr val="tx1"/>
                </a:solidFill>
              </a:rPr>
              <a:t> av. et </a:t>
            </a:r>
            <a:r>
              <a:rPr lang="fr-FR" sz="1600" baseline="0" dirty="0" err="1">
                <a:solidFill>
                  <a:schemeClr val="tx1"/>
                </a:solidFill>
              </a:rPr>
              <a:t>ap</a:t>
            </a:r>
            <a:r>
              <a:rPr lang="fr-FR" sz="1600" baseline="0" dirty="0">
                <a:solidFill>
                  <a:schemeClr val="tx1"/>
                </a:solidFill>
              </a:rPr>
              <a:t>. tuning des hyperparamètres</a:t>
            </a:r>
            <a:endParaRPr lang="fr-FR" sz="1600" dirty="0">
              <a:solidFill>
                <a:schemeClr val="tx1"/>
              </a:solidFill>
            </a:endParaRPr>
          </a:p>
        </c:rich>
      </c:tx>
      <c:layout>
        <c:manualLayout>
          <c:xMode val="edge"/>
          <c:yMode val="edge"/>
          <c:x val="0.17334179749289322"/>
          <c:y val="0"/>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endParaRPr lang="fr-FR"/>
        </a:p>
      </c:txPr>
    </c:title>
    <c:autoTitleDeleted val="0"/>
    <c:plotArea>
      <c:layout/>
      <c:barChart>
        <c:barDir val="col"/>
        <c:grouping val="clustered"/>
        <c:varyColors val="0"/>
        <c:ser>
          <c:idx val="0"/>
          <c:order val="0"/>
          <c:tx>
            <c:strRef>
              <c:f>Feuil1!$N$14</c:f>
              <c:strCache>
                <c:ptCount val="1"/>
                <c:pt idx="0">
                  <c:v>Avant le tuning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Feuil1!$M$15:$M$16</c:f>
              <c:strCache>
                <c:ptCount val="2"/>
                <c:pt idx="0">
                  <c:v>score d'entrainement </c:v>
                </c:pt>
                <c:pt idx="1">
                  <c:v>score de la prédiction</c:v>
                </c:pt>
              </c:strCache>
            </c:strRef>
          </c:cat>
          <c:val>
            <c:numRef>
              <c:f>Feuil1!$N$15:$N$16</c:f>
              <c:numCache>
                <c:formatCode>General</c:formatCode>
                <c:ptCount val="2"/>
                <c:pt idx="0">
                  <c:v>0.98869423837755099</c:v>
                </c:pt>
                <c:pt idx="1">
                  <c:v>0.94187535874053696</c:v>
                </c:pt>
              </c:numCache>
            </c:numRef>
          </c:val>
          <c:extLst>
            <c:ext xmlns:c16="http://schemas.microsoft.com/office/drawing/2014/chart" uri="{C3380CC4-5D6E-409C-BE32-E72D297353CC}">
              <c16:uniqueId val="{00000000-2277-4099-8B5B-03E2E78193A7}"/>
            </c:ext>
          </c:extLst>
        </c:ser>
        <c:ser>
          <c:idx val="1"/>
          <c:order val="1"/>
          <c:tx>
            <c:strRef>
              <c:f>Feuil1!$O$14</c:f>
              <c:strCache>
                <c:ptCount val="1"/>
                <c:pt idx="0">
                  <c:v>après tuning</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Feuil1!$M$15:$M$16</c:f>
              <c:strCache>
                <c:ptCount val="2"/>
                <c:pt idx="0">
                  <c:v>score d'entrainement </c:v>
                </c:pt>
                <c:pt idx="1">
                  <c:v>score de la prédiction</c:v>
                </c:pt>
              </c:strCache>
            </c:strRef>
          </c:cat>
          <c:val>
            <c:numRef>
              <c:f>Feuil1!$O$15:$O$16</c:f>
              <c:numCache>
                <c:formatCode>General</c:formatCode>
                <c:ptCount val="2"/>
                <c:pt idx="0">
                  <c:v>0.98114960703591303</c:v>
                </c:pt>
                <c:pt idx="1">
                  <c:v>0.97870233132472295</c:v>
                </c:pt>
              </c:numCache>
            </c:numRef>
          </c:val>
          <c:extLst>
            <c:ext xmlns:c16="http://schemas.microsoft.com/office/drawing/2014/chart" uri="{C3380CC4-5D6E-409C-BE32-E72D297353CC}">
              <c16:uniqueId val="{00000001-2277-4099-8B5B-03E2E78193A7}"/>
            </c:ext>
          </c:extLst>
        </c:ser>
        <c:dLbls>
          <c:showLegendKey val="0"/>
          <c:showVal val="0"/>
          <c:showCatName val="0"/>
          <c:showSerName val="0"/>
          <c:showPercent val="0"/>
          <c:showBubbleSize val="0"/>
        </c:dLbls>
        <c:gapWidth val="219"/>
        <c:overlap val="-27"/>
        <c:axId val="493714736"/>
        <c:axId val="493715064"/>
      </c:barChart>
      <c:catAx>
        <c:axId val="49371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crossAx val="493715064"/>
        <c:crosses val="autoZero"/>
        <c:auto val="1"/>
        <c:lblAlgn val="ctr"/>
        <c:lblOffset val="100"/>
        <c:noMultiLvlLbl val="0"/>
      </c:catAx>
      <c:valAx>
        <c:axId val="4937150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crossAx val="493714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fr-FR" sz="1800" b="0" i="0" baseline="0" dirty="0">
                <a:solidFill>
                  <a:schemeClr val="tx1"/>
                </a:solidFill>
                <a:effectLst/>
              </a:rPr>
              <a:t>Comparaison des scores av. et </a:t>
            </a:r>
            <a:r>
              <a:rPr lang="fr-FR" sz="1800" b="0" i="0" baseline="0" dirty="0" err="1">
                <a:solidFill>
                  <a:schemeClr val="tx1"/>
                </a:solidFill>
                <a:effectLst/>
              </a:rPr>
              <a:t>ap</a:t>
            </a:r>
            <a:r>
              <a:rPr lang="fr-FR" sz="1800" b="0" i="0" baseline="0" dirty="0">
                <a:solidFill>
                  <a:schemeClr val="tx1"/>
                </a:solidFill>
                <a:effectLst/>
              </a:rPr>
              <a:t>. tuning des hyperparamètres: pour TotalGHGEmissions</a:t>
            </a:r>
            <a:endParaRPr lang="fr-FR" dirty="0">
              <a:solidFill>
                <a:schemeClr val="tx1"/>
              </a:solidFill>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fr-FR"/>
        </a:p>
      </c:txPr>
    </c:title>
    <c:autoTitleDeleted val="0"/>
    <c:plotArea>
      <c:layout/>
      <c:barChart>
        <c:barDir val="bar"/>
        <c:grouping val="clustered"/>
        <c:varyColors val="0"/>
        <c:ser>
          <c:idx val="0"/>
          <c:order val="0"/>
          <c:tx>
            <c:strRef>
              <c:f>Feuil1!$M$22</c:f>
              <c:strCache>
                <c:ptCount val="1"/>
                <c:pt idx="0">
                  <c:v>score d'entrainement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Feuil1!$N$21:$O$21</c:f>
              <c:strCache>
                <c:ptCount val="2"/>
                <c:pt idx="0">
                  <c:v>Avant le tuning </c:v>
                </c:pt>
                <c:pt idx="1">
                  <c:v>après tuning</c:v>
                </c:pt>
              </c:strCache>
            </c:strRef>
          </c:cat>
          <c:val>
            <c:numRef>
              <c:f>Feuil1!$N$22:$O$22</c:f>
              <c:numCache>
                <c:formatCode>General</c:formatCode>
                <c:ptCount val="2"/>
                <c:pt idx="0">
                  <c:v>0.64840760486280602</c:v>
                </c:pt>
                <c:pt idx="1">
                  <c:v>0.69791763789816197</c:v>
                </c:pt>
              </c:numCache>
            </c:numRef>
          </c:val>
          <c:extLst>
            <c:ext xmlns:c16="http://schemas.microsoft.com/office/drawing/2014/chart" uri="{C3380CC4-5D6E-409C-BE32-E72D297353CC}">
              <c16:uniqueId val="{00000000-554F-454B-A46E-2FEFFE67F4BF}"/>
            </c:ext>
          </c:extLst>
        </c:ser>
        <c:ser>
          <c:idx val="1"/>
          <c:order val="1"/>
          <c:tx>
            <c:strRef>
              <c:f>Feuil1!$M$23</c:f>
              <c:strCache>
                <c:ptCount val="1"/>
                <c:pt idx="0">
                  <c:v>score de la prédiction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Feuil1!$N$21:$O$21</c:f>
              <c:strCache>
                <c:ptCount val="2"/>
                <c:pt idx="0">
                  <c:v>Avant le tuning </c:v>
                </c:pt>
                <c:pt idx="1">
                  <c:v>après tuning</c:v>
                </c:pt>
              </c:strCache>
            </c:strRef>
          </c:cat>
          <c:val>
            <c:numRef>
              <c:f>Feuil1!$N$23:$O$23</c:f>
              <c:numCache>
                <c:formatCode>General</c:formatCode>
                <c:ptCount val="2"/>
                <c:pt idx="0">
                  <c:v>0.64661814937964901</c:v>
                </c:pt>
                <c:pt idx="1">
                  <c:v>0.71571284032705296</c:v>
                </c:pt>
              </c:numCache>
            </c:numRef>
          </c:val>
          <c:extLst>
            <c:ext xmlns:c16="http://schemas.microsoft.com/office/drawing/2014/chart" uri="{C3380CC4-5D6E-409C-BE32-E72D297353CC}">
              <c16:uniqueId val="{00000001-554F-454B-A46E-2FEFFE67F4BF}"/>
            </c:ext>
          </c:extLst>
        </c:ser>
        <c:dLbls>
          <c:dLblPos val="outEnd"/>
          <c:showLegendKey val="0"/>
          <c:showVal val="1"/>
          <c:showCatName val="0"/>
          <c:showSerName val="0"/>
          <c:showPercent val="0"/>
          <c:showBubbleSize val="0"/>
        </c:dLbls>
        <c:gapWidth val="182"/>
        <c:axId val="532076200"/>
        <c:axId val="532076528"/>
      </c:barChart>
      <c:catAx>
        <c:axId val="5320762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fr-FR"/>
          </a:p>
        </c:txPr>
        <c:crossAx val="532076528"/>
        <c:crosses val="autoZero"/>
        <c:auto val="1"/>
        <c:lblAlgn val="ctr"/>
        <c:lblOffset val="100"/>
        <c:noMultiLvlLbl val="0"/>
      </c:catAx>
      <c:valAx>
        <c:axId val="5320765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32076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fr-FR" sz="1800" b="0" i="0" baseline="0" dirty="0">
                <a:solidFill>
                  <a:schemeClr val="tx1"/>
                </a:solidFill>
                <a:effectLst/>
              </a:rPr>
              <a:t>Comparaison des scores av. et </a:t>
            </a:r>
            <a:r>
              <a:rPr lang="fr-FR" sz="1800" b="0" i="0" baseline="0" dirty="0" err="1">
                <a:solidFill>
                  <a:schemeClr val="tx1"/>
                </a:solidFill>
                <a:effectLst/>
              </a:rPr>
              <a:t>ap</a:t>
            </a:r>
            <a:r>
              <a:rPr lang="fr-FR" sz="1800" b="0" i="0" baseline="0" dirty="0">
                <a:solidFill>
                  <a:schemeClr val="tx1"/>
                </a:solidFill>
                <a:effectLst/>
              </a:rPr>
              <a:t>. tuning des hyperparamètres: pour </a:t>
            </a:r>
            <a:r>
              <a:rPr lang="fr-FR" sz="1800" b="0" i="0" baseline="0" dirty="0" err="1">
                <a:solidFill>
                  <a:schemeClr val="tx1"/>
                </a:solidFill>
                <a:effectLst/>
              </a:rPr>
              <a:t>SiteEnergieUse</a:t>
            </a:r>
            <a:r>
              <a:rPr lang="fr-FR" sz="1800" b="0" i="0" baseline="0" dirty="0">
                <a:solidFill>
                  <a:schemeClr val="tx1"/>
                </a:solidFill>
                <a:effectLst/>
              </a:rPr>
              <a:t>(</a:t>
            </a:r>
            <a:r>
              <a:rPr lang="fr-FR" sz="1800" b="0" i="0" baseline="0" dirty="0" err="1">
                <a:solidFill>
                  <a:schemeClr val="tx1"/>
                </a:solidFill>
                <a:effectLst/>
              </a:rPr>
              <a:t>Kbtu</a:t>
            </a:r>
            <a:r>
              <a:rPr lang="fr-FR" sz="1800" b="0" i="0" baseline="0" dirty="0">
                <a:solidFill>
                  <a:schemeClr val="tx1"/>
                </a:solidFill>
                <a:effectLst/>
              </a:rPr>
              <a:t>)</a:t>
            </a:r>
            <a:endParaRPr lang="fr-FR" dirty="0">
              <a:solidFill>
                <a:schemeClr val="tx1"/>
              </a:solidFill>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fr-FR"/>
        </a:p>
      </c:txPr>
    </c:title>
    <c:autoTitleDeleted val="0"/>
    <c:plotArea>
      <c:layout/>
      <c:barChart>
        <c:barDir val="bar"/>
        <c:grouping val="clustered"/>
        <c:varyColors val="0"/>
        <c:ser>
          <c:idx val="0"/>
          <c:order val="0"/>
          <c:tx>
            <c:strRef>
              <c:f>Feuil1!$M$28</c:f>
              <c:strCache>
                <c:ptCount val="1"/>
                <c:pt idx="0">
                  <c:v>Avant le tuning </c:v>
                </c:pt>
              </c:strCache>
            </c:strRef>
          </c:tx>
          <c:spPr>
            <a:solidFill>
              <a:schemeClr val="accent1"/>
            </a:solidFill>
            <a:ln>
              <a:noFill/>
            </a:ln>
            <a:effectLst/>
          </c:spPr>
          <c:invertIfNegative val="0"/>
          <c:cat>
            <c:strRef>
              <c:f>Feuil1!$L$29:$L$30</c:f>
              <c:strCache>
                <c:ptCount val="2"/>
                <c:pt idx="0">
                  <c:v>score d'entrainement </c:v>
                </c:pt>
                <c:pt idx="1">
                  <c:v>score de la prédiction</c:v>
                </c:pt>
              </c:strCache>
            </c:strRef>
          </c:cat>
          <c:val>
            <c:numRef>
              <c:f>Feuil1!$M$29:$M$30</c:f>
              <c:numCache>
                <c:formatCode>General</c:formatCode>
                <c:ptCount val="2"/>
                <c:pt idx="0">
                  <c:v>0.60630203857165199</c:v>
                </c:pt>
                <c:pt idx="1">
                  <c:v>0.61250924539630802</c:v>
                </c:pt>
              </c:numCache>
            </c:numRef>
          </c:val>
          <c:extLst>
            <c:ext xmlns:c16="http://schemas.microsoft.com/office/drawing/2014/chart" uri="{C3380CC4-5D6E-409C-BE32-E72D297353CC}">
              <c16:uniqueId val="{00000000-C8BB-43ED-AD32-B1CBD4B966FD}"/>
            </c:ext>
          </c:extLst>
        </c:ser>
        <c:ser>
          <c:idx val="1"/>
          <c:order val="1"/>
          <c:tx>
            <c:strRef>
              <c:f>Feuil1!$N$28</c:f>
              <c:strCache>
                <c:ptCount val="1"/>
                <c:pt idx="0">
                  <c:v>après tuning</c:v>
                </c:pt>
              </c:strCache>
            </c:strRef>
          </c:tx>
          <c:spPr>
            <a:solidFill>
              <a:schemeClr val="accent2"/>
            </a:solidFill>
            <a:ln>
              <a:noFill/>
            </a:ln>
            <a:effectLst/>
          </c:spPr>
          <c:invertIfNegative val="0"/>
          <c:cat>
            <c:strRef>
              <c:f>Feuil1!$L$29:$L$30</c:f>
              <c:strCache>
                <c:ptCount val="2"/>
                <c:pt idx="0">
                  <c:v>score d'entrainement </c:v>
                </c:pt>
                <c:pt idx="1">
                  <c:v>score de la prédiction</c:v>
                </c:pt>
              </c:strCache>
            </c:strRef>
          </c:cat>
          <c:val>
            <c:numRef>
              <c:f>Feuil1!$N$29:$N$30</c:f>
              <c:numCache>
                <c:formatCode>General</c:formatCode>
                <c:ptCount val="2"/>
                <c:pt idx="0">
                  <c:v>0.64033655702682302</c:v>
                </c:pt>
                <c:pt idx="1">
                  <c:v>0.65690726221604301</c:v>
                </c:pt>
              </c:numCache>
            </c:numRef>
          </c:val>
          <c:extLst>
            <c:ext xmlns:c16="http://schemas.microsoft.com/office/drawing/2014/chart" uri="{C3380CC4-5D6E-409C-BE32-E72D297353CC}">
              <c16:uniqueId val="{00000001-C8BB-43ED-AD32-B1CBD4B966FD}"/>
            </c:ext>
          </c:extLst>
        </c:ser>
        <c:dLbls>
          <c:showLegendKey val="0"/>
          <c:showVal val="0"/>
          <c:showCatName val="0"/>
          <c:showSerName val="0"/>
          <c:showPercent val="0"/>
          <c:showBubbleSize val="0"/>
        </c:dLbls>
        <c:gapWidth val="182"/>
        <c:axId val="546200240"/>
        <c:axId val="546193024"/>
      </c:barChart>
      <c:catAx>
        <c:axId val="5462002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crossAx val="546193024"/>
        <c:crosses val="autoZero"/>
        <c:auto val="1"/>
        <c:lblAlgn val="ctr"/>
        <c:lblOffset val="100"/>
        <c:noMultiLvlLbl val="0"/>
      </c:catAx>
      <c:valAx>
        <c:axId val="5461930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46200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87588C-9B85-470F-9561-CD359B7350C8}" type="datetimeFigureOut">
              <a:rPr lang="fr-FR" smtClean="0"/>
              <a:t>11/01/2023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951BB-F403-4CED-AC42-FCAFF7FD05E5}" type="slidenum">
              <a:rPr lang="fr-FR" smtClean="0"/>
              <a:t>‹N°›</a:t>
            </a:fld>
            <a:endParaRPr lang="fr-FR"/>
          </a:p>
        </p:txBody>
      </p:sp>
    </p:spTree>
    <p:extLst>
      <p:ext uri="{BB962C8B-B14F-4D97-AF65-F5344CB8AC3E}">
        <p14:creationId xmlns:p14="http://schemas.microsoft.com/office/powerpoint/2010/main" val="533007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 deux bases sont les plus récentes</a:t>
            </a:r>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5</a:t>
            </a:fld>
            <a:endParaRPr lang="fr-FR"/>
          </a:p>
        </p:txBody>
      </p:sp>
    </p:spTree>
    <p:extLst>
      <p:ext uri="{BB962C8B-B14F-4D97-AF65-F5344CB8AC3E}">
        <p14:creationId xmlns:p14="http://schemas.microsoft.com/office/powerpoint/2010/main" val="449020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20</a:t>
            </a:fld>
            <a:endParaRPr lang="fr-FR"/>
          </a:p>
        </p:txBody>
      </p:sp>
    </p:spTree>
    <p:extLst>
      <p:ext uri="{BB962C8B-B14F-4D97-AF65-F5344CB8AC3E}">
        <p14:creationId xmlns:p14="http://schemas.microsoft.com/office/powerpoint/2010/main" val="2284221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21</a:t>
            </a:fld>
            <a:endParaRPr lang="fr-FR"/>
          </a:p>
        </p:txBody>
      </p:sp>
    </p:spTree>
    <p:extLst>
      <p:ext uri="{BB962C8B-B14F-4D97-AF65-F5344CB8AC3E}">
        <p14:creationId xmlns:p14="http://schemas.microsoft.com/office/powerpoint/2010/main" val="4054579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22</a:t>
            </a:fld>
            <a:endParaRPr lang="fr-FR"/>
          </a:p>
        </p:txBody>
      </p:sp>
    </p:spTree>
    <p:extLst>
      <p:ext uri="{BB962C8B-B14F-4D97-AF65-F5344CB8AC3E}">
        <p14:creationId xmlns:p14="http://schemas.microsoft.com/office/powerpoint/2010/main" val="2821224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12</a:t>
            </a:fld>
            <a:endParaRPr lang="fr-FR"/>
          </a:p>
        </p:txBody>
      </p:sp>
    </p:spTree>
    <p:extLst>
      <p:ext uri="{BB962C8B-B14F-4D97-AF65-F5344CB8AC3E}">
        <p14:creationId xmlns:p14="http://schemas.microsoft.com/office/powerpoint/2010/main" val="1757314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13</a:t>
            </a:fld>
            <a:endParaRPr lang="fr-FR"/>
          </a:p>
        </p:txBody>
      </p:sp>
    </p:spTree>
    <p:extLst>
      <p:ext uri="{BB962C8B-B14F-4D97-AF65-F5344CB8AC3E}">
        <p14:creationId xmlns:p14="http://schemas.microsoft.com/office/powerpoint/2010/main" val="1426990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14</a:t>
            </a:fld>
            <a:endParaRPr lang="fr-FR"/>
          </a:p>
        </p:txBody>
      </p:sp>
    </p:spTree>
    <p:extLst>
      <p:ext uri="{BB962C8B-B14F-4D97-AF65-F5344CB8AC3E}">
        <p14:creationId xmlns:p14="http://schemas.microsoft.com/office/powerpoint/2010/main" val="1714889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15</a:t>
            </a:fld>
            <a:endParaRPr lang="fr-FR"/>
          </a:p>
        </p:txBody>
      </p:sp>
    </p:spTree>
    <p:extLst>
      <p:ext uri="{BB962C8B-B14F-4D97-AF65-F5344CB8AC3E}">
        <p14:creationId xmlns:p14="http://schemas.microsoft.com/office/powerpoint/2010/main" val="2556276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16</a:t>
            </a:fld>
            <a:endParaRPr lang="fr-FR"/>
          </a:p>
        </p:txBody>
      </p:sp>
    </p:spTree>
    <p:extLst>
      <p:ext uri="{BB962C8B-B14F-4D97-AF65-F5344CB8AC3E}">
        <p14:creationId xmlns:p14="http://schemas.microsoft.com/office/powerpoint/2010/main" val="3500590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17</a:t>
            </a:fld>
            <a:endParaRPr lang="fr-FR"/>
          </a:p>
        </p:txBody>
      </p:sp>
    </p:spTree>
    <p:extLst>
      <p:ext uri="{BB962C8B-B14F-4D97-AF65-F5344CB8AC3E}">
        <p14:creationId xmlns:p14="http://schemas.microsoft.com/office/powerpoint/2010/main" val="1053209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18</a:t>
            </a:fld>
            <a:endParaRPr lang="fr-FR"/>
          </a:p>
        </p:txBody>
      </p:sp>
    </p:spTree>
    <p:extLst>
      <p:ext uri="{BB962C8B-B14F-4D97-AF65-F5344CB8AC3E}">
        <p14:creationId xmlns:p14="http://schemas.microsoft.com/office/powerpoint/2010/main" val="3079896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19</a:t>
            </a:fld>
            <a:endParaRPr lang="fr-FR"/>
          </a:p>
        </p:txBody>
      </p:sp>
    </p:spTree>
    <p:extLst>
      <p:ext uri="{BB962C8B-B14F-4D97-AF65-F5344CB8AC3E}">
        <p14:creationId xmlns:p14="http://schemas.microsoft.com/office/powerpoint/2010/main" val="2477562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65C734-F9F3-D848-83B8-4A5E1204F9E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1B5C4C7-F9DA-4AD7-CB62-3C039A062C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387A366-B285-7DD0-8699-2D76B046023F}"/>
              </a:ext>
            </a:extLst>
          </p:cNvPr>
          <p:cNvSpPr>
            <a:spLocks noGrp="1"/>
          </p:cNvSpPr>
          <p:nvPr>
            <p:ph type="dt" sz="half" idx="10"/>
          </p:nvPr>
        </p:nvSpPr>
        <p:spPr/>
        <p:txBody>
          <a:bodyPr/>
          <a:lstStyle/>
          <a:p>
            <a:fld id="{35A9ABE4-0183-41DD-BEF3-F426C86EF765}" type="datetimeFigureOut">
              <a:rPr lang="fr-FR" smtClean="0"/>
              <a:t>08/01/2023</a:t>
            </a:fld>
            <a:endParaRPr lang="fr-FR"/>
          </a:p>
        </p:txBody>
      </p:sp>
      <p:sp>
        <p:nvSpPr>
          <p:cNvPr id="5" name="Espace réservé du pied de page 4">
            <a:extLst>
              <a:ext uri="{FF2B5EF4-FFF2-40B4-BE49-F238E27FC236}">
                <a16:creationId xmlns:a16="http://schemas.microsoft.com/office/drawing/2014/main" id="{F0B20F7B-40F2-2A88-E098-87E94D82C13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6174B5B-DA60-51A8-05DE-3A1287A8E97F}"/>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49186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6804E2-7C89-C9F1-0786-FB08FA365F0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65F8C16-865C-4FE6-1FF1-3AF5BC08D6E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9D14422-C7FD-AACF-EF14-75D262764465}"/>
              </a:ext>
            </a:extLst>
          </p:cNvPr>
          <p:cNvSpPr>
            <a:spLocks noGrp="1"/>
          </p:cNvSpPr>
          <p:nvPr>
            <p:ph type="dt" sz="half" idx="10"/>
          </p:nvPr>
        </p:nvSpPr>
        <p:spPr/>
        <p:txBody>
          <a:bodyPr/>
          <a:lstStyle/>
          <a:p>
            <a:fld id="{35A9ABE4-0183-41DD-BEF3-F426C86EF765}" type="datetimeFigureOut">
              <a:rPr lang="fr-FR" smtClean="0"/>
              <a:t>08/01/2023</a:t>
            </a:fld>
            <a:endParaRPr lang="fr-FR"/>
          </a:p>
        </p:txBody>
      </p:sp>
      <p:sp>
        <p:nvSpPr>
          <p:cNvPr id="5" name="Espace réservé du pied de page 4">
            <a:extLst>
              <a:ext uri="{FF2B5EF4-FFF2-40B4-BE49-F238E27FC236}">
                <a16:creationId xmlns:a16="http://schemas.microsoft.com/office/drawing/2014/main" id="{D2420FCD-5CE3-FA45-9E6F-8D305278513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0ADB8B6-8730-0A81-58BE-EB1EE3786B46}"/>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267801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231E076-DAF7-1A85-C7AF-081ECB8DD41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942E13A-C611-FD21-6D3D-A02B2A50368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166801D-FC24-6D27-DF56-E5AB3112154B}"/>
              </a:ext>
            </a:extLst>
          </p:cNvPr>
          <p:cNvSpPr>
            <a:spLocks noGrp="1"/>
          </p:cNvSpPr>
          <p:nvPr>
            <p:ph type="dt" sz="half" idx="10"/>
          </p:nvPr>
        </p:nvSpPr>
        <p:spPr/>
        <p:txBody>
          <a:bodyPr/>
          <a:lstStyle/>
          <a:p>
            <a:fld id="{35A9ABE4-0183-41DD-BEF3-F426C86EF765}" type="datetimeFigureOut">
              <a:rPr lang="fr-FR" smtClean="0"/>
              <a:t>08/01/2023</a:t>
            </a:fld>
            <a:endParaRPr lang="fr-FR"/>
          </a:p>
        </p:txBody>
      </p:sp>
      <p:sp>
        <p:nvSpPr>
          <p:cNvPr id="5" name="Espace réservé du pied de page 4">
            <a:extLst>
              <a:ext uri="{FF2B5EF4-FFF2-40B4-BE49-F238E27FC236}">
                <a16:creationId xmlns:a16="http://schemas.microsoft.com/office/drawing/2014/main" id="{D18931C6-E026-2FCC-F2F0-8CE930A8634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4A2057E-02E0-EC2D-52D8-5BBCE3AD93FE}"/>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776015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3281CD-469F-8277-8C42-7A74F698B6D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144BDC1-5D3B-E631-79E2-201A28CB9886}"/>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0EF9E9A-DA8F-950D-2FAD-82A34F980145}"/>
              </a:ext>
            </a:extLst>
          </p:cNvPr>
          <p:cNvSpPr>
            <a:spLocks noGrp="1"/>
          </p:cNvSpPr>
          <p:nvPr>
            <p:ph type="dt" sz="half" idx="10"/>
          </p:nvPr>
        </p:nvSpPr>
        <p:spPr/>
        <p:txBody>
          <a:bodyPr/>
          <a:lstStyle/>
          <a:p>
            <a:fld id="{35A9ABE4-0183-41DD-BEF3-F426C86EF765}" type="datetimeFigureOut">
              <a:rPr lang="fr-FR" smtClean="0"/>
              <a:t>08/01/2023</a:t>
            </a:fld>
            <a:endParaRPr lang="fr-FR"/>
          </a:p>
        </p:txBody>
      </p:sp>
      <p:sp>
        <p:nvSpPr>
          <p:cNvPr id="5" name="Espace réservé du pied de page 4">
            <a:extLst>
              <a:ext uri="{FF2B5EF4-FFF2-40B4-BE49-F238E27FC236}">
                <a16:creationId xmlns:a16="http://schemas.microsoft.com/office/drawing/2014/main" id="{DE686A20-2132-2383-8D07-428C853102A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B7197D1-5DA6-0DB3-2C86-DC1E9C89BEA1}"/>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583687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C34BDB-A90B-97F5-9EEF-79625E096CD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5FC93E8-7415-E068-7835-78553C04CC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15AEF61-821E-6624-9D52-397063C6F569}"/>
              </a:ext>
            </a:extLst>
          </p:cNvPr>
          <p:cNvSpPr>
            <a:spLocks noGrp="1"/>
          </p:cNvSpPr>
          <p:nvPr>
            <p:ph type="dt" sz="half" idx="10"/>
          </p:nvPr>
        </p:nvSpPr>
        <p:spPr/>
        <p:txBody>
          <a:bodyPr/>
          <a:lstStyle/>
          <a:p>
            <a:fld id="{35A9ABE4-0183-41DD-BEF3-F426C86EF765}" type="datetimeFigureOut">
              <a:rPr lang="fr-FR" smtClean="0"/>
              <a:t>08/01/2023</a:t>
            </a:fld>
            <a:endParaRPr lang="fr-FR"/>
          </a:p>
        </p:txBody>
      </p:sp>
      <p:sp>
        <p:nvSpPr>
          <p:cNvPr id="5" name="Espace réservé du pied de page 4">
            <a:extLst>
              <a:ext uri="{FF2B5EF4-FFF2-40B4-BE49-F238E27FC236}">
                <a16:creationId xmlns:a16="http://schemas.microsoft.com/office/drawing/2014/main" id="{8FCBBA27-4B83-678A-F002-F775E7F2E2E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5E04AEF-3848-D001-1352-8EDFBB18C517}"/>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1769301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491296-A58D-F3D0-1CC5-A3E567F26BD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1EA99D0-2EBF-92F0-51C9-81388463622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B57E023-5035-FF79-6755-ED68F37AF412}"/>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A5FDD4B7-E3AD-5D2F-A3AC-0286CA7E586D}"/>
              </a:ext>
            </a:extLst>
          </p:cNvPr>
          <p:cNvSpPr>
            <a:spLocks noGrp="1"/>
          </p:cNvSpPr>
          <p:nvPr>
            <p:ph type="dt" sz="half" idx="10"/>
          </p:nvPr>
        </p:nvSpPr>
        <p:spPr/>
        <p:txBody>
          <a:bodyPr/>
          <a:lstStyle/>
          <a:p>
            <a:fld id="{35A9ABE4-0183-41DD-BEF3-F426C86EF765}" type="datetimeFigureOut">
              <a:rPr lang="fr-FR" smtClean="0"/>
              <a:t>08/01/2023</a:t>
            </a:fld>
            <a:endParaRPr lang="fr-FR"/>
          </a:p>
        </p:txBody>
      </p:sp>
      <p:sp>
        <p:nvSpPr>
          <p:cNvPr id="6" name="Espace réservé du pied de page 5">
            <a:extLst>
              <a:ext uri="{FF2B5EF4-FFF2-40B4-BE49-F238E27FC236}">
                <a16:creationId xmlns:a16="http://schemas.microsoft.com/office/drawing/2014/main" id="{CCEB9D12-A2D8-6742-4F59-38E6A89BC2E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E23214B-6B4D-7AF6-17A1-61829D5423F0}"/>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997727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2AB02F-1D94-660F-8ABA-160E6B1AF9A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A1C27634-4743-A585-7D14-CB494CB03A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A1A09048-5753-5C5E-0BB4-5062BBBC88D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EDB5DDA-9EAA-85A9-404E-1EE225684C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0B6EB01-4D3A-B27E-E52C-9EC68DD9FAF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60D5CC8-B25D-DC74-9DFE-B1FB59F772FA}"/>
              </a:ext>
            </a:extLst>
          </p:cNvPr>
          <p:cNvSpPr>
            <a:spLocks noGrp="1"/>
          </p:cNvSpPr>
          <p:nvPr>
            <p:ph type="dt" sz="half" idx="10"/>
          </p:nvPr>
        </p:nvSpPr>
        <p:spPr/>
        <p:txBody>
          <a:bodyPr/>
          <a:lstStyle/>
          <a:p>
            <a:fld id="{35A9ABE4-0183-41DD-BEF3-F426C86EF765}" type="datetimeFigureOut">
              <a:rPr lang="fr-FR" smtClean="0"/>
              <a:t>08/01/2023</a:t>
            </a:fld>
            <a:endParaRPr lang="fr-FR"/>
          </a:p>
        </p:txBody>
      </p:sp>
      <p:sp>
        <p:nvSpPr>
          <p:cNvPr id="8" name="Espace réservé du pied de page 7">
            <a:extLst>
              <a:ext uri="{FF2B5EF4-FFF2-40B4-BE49-F238E27FC236}">
                <a16:creationId xmlns:a16="http://schemas.microsoft.com/office/drawing/2014/main" id="{F986CF44-9345-428C-49C2-DE71A4084103}"/>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4439A73-7611-EC15-A9A1-0F86548C2FB4}"/>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340143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A5D732-A4F5-2A94-A03C-80FDF3D367A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1885B74-E455-5196-0C50-26F43A16148A}"/>
              </a:ext>
            </a:extLst>
          </p:cNvPr>
          <p:cNvSpPr>
            <a:spLocks noGrp="1"/>
          </p:cNvSpPr>
          <p:nvPr>
            <p:ph type="dt" sz="half" idx="10"/>
          </p:nvPr>
        </p:nvSpPr>
        <p:spPr/>
        <p:txBody>
          <a:bodyPr/>
          <a:lstStyle/>
          <a:p>
            <a:fld id="{35A9ABE4-0183-41DD-BEF3-F426C86EF765}" type="datetimeFigureOut">
              <a:rPr lang="fr-FR" smtClean="0"/>
              <a:t>08/01/2023</a:t>
            </a:fld>
            <a:endParaRPr lang="fr-FR"/>
          </a:p>
        </p:txBody>
      </p:sp>
      <p:sp>
        <p:nvSpPr>
          <p:cNvPr id="4" name="Espace réservé du pied de page 3">
            <a:extLst>
              <a:ext uri="{FF2B5EF4-FFF2-40B4-BE49-F238E27FC236}">
                <a16:creationId xmlns:a16="http://schemas.microsoft.com/office/drawing/2014/main" id="{DEF1923C-2534-2189-2186-A3029F2BDB7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40A815B-3B11-D455-6383-15349EB44DA5}"/>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2640953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1500D9E-D753-9432-5E9D-082787B253D7}"/>
              </a:ext>
            </a:extLst>
          </p:cNvPr>
          <p:cNvSpPr>
            <a:spLocks noGrp="1"/>
          </p:cNvSpPr>
          <p:nvPr>
            <p:ph type="dt" sz="half" idx="10"/>
          </p:nvPr>
        </p:nvSpPr>
        <p:spPr/>
        <p:txBody>
          <a:bodyPr/>
          <a:lstStyle/>
          <a:p>
            <a:fld id="{35A9ABE4-0183-41DD-BEF3-F426C86EF765}" type="datetimeFigureOut">
              <a:rPr lang="fr-FR" smtClean="0"/>
              <a:t>08/01/2023</a:t>
            </a:fld>
            <a:endParaRPr lang="fr-FR"/>
          </a:p>
        </p:txBody>
      </p:sp>
      <p:sp>
        <p:nvSpPr>
          <p:cNvPr id="3" name="Espace réservé du pied de page 2">
            <a:extLst>
              <a:ext uri="{FF2B5EF4-FFF2-40B4-BE49-F238E27FC236}">
                <a16:creationId xmlns:a16="http://schemas.microsoft.com/office/drawing/2014/main" id="{DF5CFB73-9E2C-DDD1-E902-A3CE220BB32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9EA6221-01E4-CA6E-5172-0106E57DAA11}"/>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2619494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C05D3D-6163-9080-85CC-6D41C731D8E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8ACBDBE-7D8E-269D-D220-D950D893DC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3F6CEBF-8F20-66BC-3CAF-EA062206A7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AF14B81-4070-07EC-EFEC-0BE39D6D0147}"/>
              </a:ext>
            </a:extLst>
          </p:cNvPr>
          <p:cNvSpPr>
            <a:spLocks noGrp="1"/>
          </p:cNvSpPr>
          <p:nvPr>
            <p:ph type="dt" sz="half" idx="10"/>
          </p:nvPr>
        </p:nvSpPr>
        <p:spPr/>
        <p:txBody>
          <a:bodyPr/>
          <a:lstStyle/>
          <a:p>
            <a:fld id="{35A9ABE4-0183-41DD-BEF3-F426C86EF765}" type="datetimeFigureOut">
              <a:rPr lang="fr-FR" smtClean="0"/>
              <a:t>08/01/2023</a:t>
            </a:fld>
            <a:endParaRPr lang="fr-FR"/>
          </a:p>
        </p:txBody>
      </p:sp>
      <p:sp>
        <p:nvSpPr>
          <p:cNvPr id="6" name="Espace réservé du pied de page 5">
            <a:extLst>
              <a:ext uri="{FF2B5EF4-FFF2-40B4-BE49-F238E27FC236}">
                <a16:creationId xmlns:a16="http://schemas.microsoft.com/office/drawing/2014/main" id="{C61B0625-5336-1956-3E5D-993F0B13577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C693884-D6FB-44DD-B41B-67D90F75C52D}"/>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3613028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0DD9B2-2474-1855-BA19-750018B0CEC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2307009-53B3-4C23-1127-AAFC81F3E9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771681D-CB9D-CD48-FCBA-DFC789FFFB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1D9082D-4808-38E3-5152-379826669A49}"/>
              </a:ext>
            </a:extLst>
          </p:cNvPr>
          <p:cNvSpPr>
            <a:spLocks noGrp="1"/>
          </p:cNvSpPr>
          <p:nvPr>
            <p:ph type="dt" sz="half" idx="10"/>
          </p:nvPr>
        </p:nvSpPr>
        <p:spPr/>
        <p:txBody>
          <a:bodyPr/>
          <a:lstStyle/>
          <a:p>
            <a:fld id="{35A9ABE4-0183-41DD-BEF3-F426C86EF765}" type="datetimeFigureOut">
              <a:rPr lang="fr-FR" smtClean="0"/>
              <a:t>08/01/2023</a:t>
            </a:fld>
            <a:endParaRPr lang="fr-FR"/>
          </a:p>
        </p:txBody>
      </p:sp>
      <p:sp>
        <p:nvSpPr>
          <p:cNvPr id="6" name="Espace réservé du pied de page 5">
            <a:extLst>
              <a:ext uri="{FF2B5EF4-FFF2-40B4-BE49-F238E27FC236}">
                <a16:creationId xmlns:a16="http://schemas.microsoft.com/office/drawing/2014/main" id="{56054706-A2A6-3907-343C-CD21468693A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72235F3-A42D-4645-4983-447BD1C5A817}"/>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748007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ACF126A-7A7D-145C-A251-323A6240DA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7511E25-44C5-B270-91E1-0BBBA201D5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787D2F3-01C8-8740-701F-D4DB4DD273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A9ABE4-0183-41DD-BEF3-F426C86EF765}" type="datetimeFigureOut">
              <a:rPr lang="fr-FR" smtClean="0"/>
              <a:t>08/01/2023</a:t>
            </a:fld>
            <a:endParaRPr lang="fr-FR"/>
          </a:p>
        </p:txBody>
      </p:sp>
      <p:sp>
        <p:nvSpPr>
          <p:cNvPr id="5" name="Espace réservé du pied de page 4">
            <a:extLst>
              <a:ext uri="{FF2B5EF4-FFF2-40B4-BE49-F238E27FC236}">
                <a16:creationId xmlns:a16="http://schemas.microsoft.com/office/drawing/2014/main" id="{701C81DA-B88A-6E0F-E087-82BADBFDF9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D314701-DFB2-F299-7AE4-E809170A58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59FCCE-AB70-4AAF-A1CB-BF4B19F7518D}" type="slidenum">
              <a:rPr lang="fr-FR" smtClean="0"/>
              <a:t>‹N°›</a:t>
            </a:fld>
            <a:endParaRPr lang="fr-FR"/>
          </a:p>
        </p:txBody>
      </p:sp>
    </p:spTree>
    <p:extLst>
      <p:ext uri="{BB962C8B-B14F-4D97-AF65-F5344CB8AC3E}">
        <p14:creationId xmlns:p14="http://schemas.microsoft.com/office/powerpoint/2010/main" val="2016906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gif"/><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7.gif"/><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data.seattle.gov/browse?q=2015%20Building%20Energy%20Benchmarking&amp;sortBy=relevance"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gif"/><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2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gif"/><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data.seattle.gov/browse?q=benchmarking&amp;sortBy=relevanc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rtificial intelligence Archives - Commercient">
            <a:extLst>
              <a:ext uri="{FF2B5EF4-FFF2-40B4-BE49-F238E27FC236}">
                <a16:creationId xmlns:a16="http://schemas.microsoft.com/office/drawing/2014/main" id="{9430E299-86B0-33E3-C239-3FAC63415AF2}"/>
              </a:ext>
            </a:extLst>
          </p:cNvPr>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4246" r="16937"/>
          <a:stretch/>
        </p:blipFill>
        <p:spPr bwMode="auto">
          <a:xfrm>
            <a:off x="0" y="0"/>
            <a:ext cx="12192000" cy="6858000"/>
          </a:xfrm>
          <a:prstGeom prst="rect">
            <a:avLst/>
          </a:prstGeom>
          <a:noFill/>
          <a:effectLst>
            <a:reflection endPos="0" dir="5400000" sy="-100000" algn="bl" rotWithShape="0"/>
          </a:effectLst>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02E0A232-2995-8668-CD68-0E78BBC7F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0" y="87138"/>
            <a:ext cx="1219200" cy="1037021"/>
          </a:xfrm>
          <a:prstGeom prst="rect">
            <a:avLst/>
          </a:prstGeom>
        </p:spPr>
      </p:pic>
      <p:sp>
        <p:nvSpPr>
          <p:cNvPr id="5" name="ZoneTexte 4">
            <a:extLst>
              <a:ext uri="{FF2B5EF4-FFF2-40B4-BE49-F238E27FC236}">
                <a16:creationId xmlns:a16="http://schemas.microsoft.com/office/drawing/2014/main" id="{C891856E-A4B5-33AD-60EF-934920565892}"/>
              </a:ext>
            </a:extLst>
          </p:cNvPr>
          <p:cNvSpPr txBox="1"/>
          <p:nvPr/>
        </p:nvSpPr>
        <p:spPr>
          <a:xfrm>
            <a:off x="5284269" y="67998"/>
            <a:ext cx="5582653" cy="1015663"/>
          </a:xfrm>
          <a:prstGeom prst="rect">
            <a:avLst/>
          </a:prstGeom>
          <a:noFill/>
        </p:spPr>
        <p:txBody>
          <a:bodyPr wrap="square" rtlCol="0">
            <a:spAutoFit/>
          </a:bodyPr>
          <a:lstStyle/>
          <a:p>
            <a:pPr algn="r"/>
            <a:r>
              <a:rPr lang="fr-FR" sz="2000" dirty="0">
                <a:solidFill>
                  <a:schemeClr val="bg1"/>
                </a:solidFill>
                <a:latin typeface="Goudy Old Style" panose="02020502050305020303" pitchFamily="18" charset="0"/>
              </a:rPr>
              <a:t>Ecole nationale de la Statistique et de l’Analyse Démographie – </a:t>
            </a:r>
          </a:p>
          <a:p>
            <a:pPr algn="r"/>
            <a:r>
              <a:rPr lang="fr-FR" sz="2000" dirty="0">
                <a:solidFill>
                  <a:schemeClr val="bg1"/>
                </a:solidFill>
                <a:latin typeface="Goudy Old Style" panose="02020502050305020303" pitchFamily="18" charset="0"/>
              </a:rPr>
              <a:t>ENSAE Pierre NDIAYE</a:t>
            </a:r>
          </a:p>
        </p:txBody>
      </p:sp>
      <p:sp>
        <p:nvSpPr>
          <p:cNvPr id="8" name="ZoneTexte 7">
            <a:extLst>
              <a:ext uri="{FF2B5EF4-FFF2-40B4-BE49-F238E27FC236}">
                <a16:creationId xmlns:a16="http://schemas.microsoft.com/office/drawing/2014/main" id="{E092FA00-5BFB-9EA7-BD29-B062EB03DAC8}"/>
              </a:ext>
            </a:extLst>
          </p:cNvPr>
          <p:cNvSpPr txBox="1"/>
          <p:nvPr/>
        </p:nvSpPr>
        <p:spPr>
          <a:xfrm>
            <a:off x="2841559" y="1198343"/>
            <a:ext cx="6097604" cy="1384995"/>
          </a:xfrm>
          <a:prstGeom prst="rect">
            <a:avLst/>
          </a:prstGeom>
          <a:noFill/>
        </p:spPr>
        <p:txBody>
          <a:bodyPr wrap="square">
            <a:spAutoFit/>
          </a:bodyPr>
          <a:lstStyle/>
          <a:p>
            <a:pPr algn="ctr"/>
            <a:r>
              <a:rPr lang="fr-FR" sz="2800" dirty="0">
                <a:solidFill>
                  <a:schemeClr val="bg1"/>
                </a:solidFill>
                <a:latin typeface="Goudy Old Style" panose="02020502050305020303" pitchFamily="18" charset="0"/>
              </a:rPr>
              <a:t>Soutenance de projet d’IML</a:t>
            </a:r>
          </a:p>
          <a:p>
            <a:pPr algn="ctr"/>
            <a:endParaRPr lang="fr-FR" sz="2800" dirty="0">
              <a:solidFill>
                <a:schemeClr val="bg1"/>
              </a:solidFill>
              <a:latin typeface="Goudy Old Style" panose="02020502050305020303" pitchFamily="18" charset="0"/>
            </a:endParaRPr>
          </a:p>
          <a:p>
            <a:pPr algn="ctr"/>
            <a:r>
              <a:rPr lang="fr-FR" sz="2800" dirty="0">
                <a:solidFill>
                  <a:schemeClr val="bg1"/>
                </a:solidFill>
                <a:latin typeface="Goudy Old Style" panose="02020502050305020303" pitchFamily="18" charset="0"/>
              </a:rPr>
              <a:t>************</a:t>
            </a:r>
          </a:p>
        </p:txBody>
      </p:sp>
      <p:pic>
        <p:nvPicPr>
          <p:cNvPr id="10" name="Image 9">
            <a:extLst>
              <a:ext uri="{FF2B5EF4-FFF2-40B4-BE49-F238E27FC236}">
                <a16:creationId xmlns:a16="http://schemas.microsoft.com/office/drawing/2014/main" id="{B44DC489-39B6-F767-618D-0813815746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755" y="2037660"/>
            <a:ext cx="4043212" cy="1851791"/>
          </a:xfrm>
          <a:prstGeom prst="rect">
            <a:avLst/>
          </a:prstGeom>
        </p:spPr>
      </p:pic>
      <p:sp>
        <p:nvSpPr>
          <p:cNvPr id="12" name="ZoneTexte 11">
            <a:extLst>
              <a:ext uri="{FF2B5EF4-FFF2-40B4-BE49-F238E27FC236}">
                <a16:creationId xmlns:a16="http://schemas.microsoft.com/office/drawing/2014/main" id="{6D3B64D6-7C2A-FBAD-809B-0862BA2E27A1}"/>
              </a:ext>
            </a:extLst>
          </p:cNvPr>
          <p:cNvSpPr txBox="1"/>
          <p:nvPr/>
        </p:nvSpPr>
        <p:spPr>
          <a:xfrm>
            <a:off x="2914048" y="3520119"/>
            <a:ext cx="6097604" cy="369332"/>
          </a:xfrm>
          <a:prstGeom prst="rect">
            <a:avLst/>
          </a:prstGeom>
          <a:noFill/>
        </p:spPr>
        <p:txBody>
          <a:bodyPr wrap="square">
            <a:spAutoFit/>
          </a:bodyPr>
          <a:lstStyle/>
          <a:p>
            <a:pPr algn="ctr"/>
            <a:r>
              <a:rPr lang="fr-FR" sz="1800" dirty="0">
                <a:solidFill>
                  <a:schemeClr val="bg1"/>
                </a:solidFill>
                <a:latin typeface="Goudy Old Style" panose="02020502050305020303" pitchFamily="18" charset="0"/>
              </a:rPr>
              <a:t>************</a:t>
            </a:r>
          </a:p>
        </p:txBody>
      </p:sp>
      <p:sp>
        <p:nvSpPr>
          <p:cNvPr id="13" name="ZoneTexte 12">
            <a:extLst>
              <a:ext uri="{FF2B5EF4-FFF2-40B4-BE49-F238E27FC236}">
                <a16:creationId xmlns:a16="http://schemas.microsoft.com/office/drawing/2014/main" id="{90567BD5-2BC4-424A-2952-426354D1CEE4}"/>
              </a:ext>
            </a:extLst>
          </p:cNvPr>
          <p:cNvSpPr txBox="1"/>
          <p:nvPr/>
        </p:nvSpPr>
        <p:spPr>
          <a:xfrm>
            <a:off x="101115" y="5844323"/>
            <a:ext cx="3289955" cy="923330"/>
          </a:xfrm>
          <a:prstGeom prst="rect">
            <a:avLst/>
          </a:prstGeom>
          <a:noFill/>
        </p:spPr>
        <p:txBody>
          <a:bodyPr wrap="square" rtlCol="0">
            <a:spAutoFit/>
          </a:bodyPr>
          <a:lstStyle/>
          <a:p>
            <a:r>
              <a:rPr lang="fr-FR" b="1" u="sng" dirty="0">
                <a:solidFill>
                  <a:schemeClr val="bg1"/>
                </a:solidFill>
                <a:latin typeface="Goudy Old Style" panose="02020502050305020303" pitchFamily="18" charset="0"/>
              </a:rPr>
              <a:t>Encadreur</a:t>
            </a:r>
            <a:r>
              <a:rPr lang="fr-FR" dirty="0">
                <a:solidFill>
                  <a:schemeClr val="bg1"/>
                </a:solidFill>
                <a:latin typeface="Goudy Old Style" panose="02020502050305020303" pitchFamily="18" charset="0"/>
              </a:rPr>
              <a:t>:</a:t>
            </a:r>
          </a:p>
          <a:p>
            <a:r>
              <a:rPr lang="fr-FR" dirty="0">
                <a:solidFill>
                  <a:schemeClr val="bg1"/>
                </a:solidFill>
                <a:latin typeface="Goudy Old Style" panose="02020502050305020303" pitchFamily="18" charset="0"/>
              </a:rPr>
              <a:t>Mme DIAW Mously</a:t>
            </a:r>
          </a:p>
          <a:p>
            <a:r>
              <a:rPr lang="fr-FR" b="1" dirty="0" err="1">
                <a:solidFill>
                  <a:schemeClr val="bg1"/>
                </a:solidFill>
                <a:latin typeface="Goudy Old Style" panose="02020502050305020303" pitchFamily="18" charset="0"/>
              </a:rPr>
              <a:t>DataScientist</a:t>
            </a:r>
            <a:endParaRPr lang="fr-FR" b="1" dirty="0">
              <a:solidFill>
                <a:schemeClr val="bg1"/>
              </a:solidFill>
              <a:latin typeface="Goudy Old Style" panose="02020502050305020303" pitchFamily="18" charset="0"/>
            </a:endParaRPr>
          </a:p>
        </p:txBody>
      </p:sp>
      <p:sp>
        <p:nvSpPr>
          <p:cNvPr id="14" name="ZoneTexte 13">
            <a:extLst>
              <a:ext uri="{FF2B5EF4-FFF2-40B4-BE49-F238E27FC236}">
                <a16:creationId xmlns:a16="http://schemas.microsoft.com/office/drawing/2014/main" id="{FEFC44DB-571C-402B-D1D4-DE5B3222295D}"/>
              </a:ext>
            </a:extLst>
          </p:cNvPr>
          <p:cNvSpPr txBox="1"/>
          <p:nvPr/>
        </p:nvSpPr>
        <p:spPr>
          <a:xfrm>
            <a:off x="8902045" y="5290325"/>
            <a:ext cx="3289955" cy="1477328"/>
          </a:xfrm>
          <a:prstGeom prst="rect">
            <a:avLst/>
          </a:prstGeom>
          <a:noFill/>
        </p:spPr>
        <p:txBody>
          <a:bodyPr wrap="square" rtlCol="0">
            <a:spAutoFit/>
          </a:bodyPr>
          <a:lstStyle/>
          <a:p>
            <a:pPr algn="r"/>
            <a:r>
              <a:rPr lang="fr-FR" b="1" u="sng" dirty="0">
                <a:solidFill>
                  <a:schemeClr val="bg1"/>
                </a:solidFill>
                <a:latin typeface="Goudy Old Style" panose="02020502050305020303" pitchFamily="18" charset="0"/>
              </a:rPr>
              <a:t>Présentateurs</a:t>
            </a:r>
            <a:r>
              <a:rPr lang="fr-FR" dirty="0">
                <a:solidFill>
                  <a:schemeClr val="bg1"/>
                </a:solidFill>
                <a:latin typeface="Goudy Old Style" panose="02020502050305020303" pitchFamily="18" charset="0"/>
              </a:rPr>
              <a:t>:</a:t>
            </a:r>
          </a:p>
          <a:p>
            <a:pPr algn="r"/>
            <a:r>
              <a:rPr lang="fr-FR" dirty="0">
                <a:solidFill>
                  <a:schemeClr val="bg1"/>
                </a:solidFill>
                <a:latin typeface="Goudy Old Style" panose="02020502050305020303" pitchFamily="18" charset="0"/>
              </a:rPr>
              <a:t>Mansour Kama SANE</a:t>
            </a:r>
          </a:p>
          <a:p>
            <a:pPr algn="r"/>
            <a:r>
              <a:rPr lang="fr-FR" dirty="0">
                <a:solidFill>
                  <a:schemeClr val="bg1"/>
                </a:solidFill>
                <a:latin typeface="Goudy Old Style" panose="02020502050305020303" pitchFamily="18" charset="0"/>
              </a:rPr>
              <a:t>Ulrich DABIRE</a:t>
            </a:r>
          </a:p>
          <a:p>
            <a:pPr algn="r"/>
            <a:r>
              <a:rPr lang="fr-FR" dirty="0" err="1">
                <a:solidFill>
                  <a:schemeClr val="bg1"/>
                </a:solidFill>
                <a:latin typeface="Goudy Old Style" panose="02020502050305020303" pitchFamily="18" charset="0"/>
              </a:rPr>
              <a:t>Sié</a:t>
            </a:r>
            <a:r>
              <a:rPr lang="fr-FR" dirty="0">
                <a:solidFill>
                  <a:schemeClr val="bg1"/>
                </a:solidFill>
                <a:latin typeface="Goudy Old Style" panose="02020502050305020303" pitchFamily="18" charset="0"/>
              </a:rPr>
              <a:t> Charles SOU</a:t>
            </a:r>
          </a:p>
          <a:p>
            <a:pPr algn="r"/>
            <a:r>
              <a:rPr lang="fr-FR" b="1" i="1" dirty="0">
                <a:solidFill>
                  <a:schemeClr val="bg1"/>
                </a:solidFill>
                <a:latin typeface="Goudy Old Style" panose="02020502050305020303" pitchFamily="18" charset="0"/>
              </a:rPr>
              <a:t>Elèves ISE 2</a:t>
            </a:r>
          </a:p>
        </p:txBody>
      </p:sp>
      <p:sp>
        <p:nvSpPr>
          <p:cNvPr id="19" name="ZoneTexte 18">
            <a:extLst>
              <a:ext uri="{FF2B5EF4-FFF2-40B4-BE49-F238E27FC236}">
                <a16:creationId xmlns:a16="http://schemas.microsoft.com/office/drawing/2014/main" id="{3637C15E-6478-FB5F-0918-852F5472B9EE}"/>
              </a:ext>
            </a:extLst>
          </p:cNvPr>
          <p:cNvSpPr txBox="1"/>
          <p:nvPr/>
        </p:nvSpPr>
        <p:spPr>
          <a:xfrm>
            <a:off x="3035300" y="4301570"/>
            <a:ext cx="6121400" cy="646331"/>
          </a:xfrm>
          <a:prstGeom prst="rect">
            <a:avLst/>
          </a:prstGeom>
          <a:noFill/>
        </p:spPr>
        <p:txBody>
          <a:bodyPr wrap="square">
            <a:spAutoFit/>
          </a:bodyPr>
          <a:lstStyle/>
          <a:p>
            <a:pPr algn="ctr"/>
            <a:r>
              <a:rPr lang="fr-FR" sz="3600" dirty="0" err="1">
                <a:solidFill>
                  <a:schemeClr val="bg1"/>
                </a:solidFill>
                <a:latin typeface="Goudy Old Style" panose="02020502050305020303" pitchFamily="18" charset="0"/>
              </a:rPr>
              <a:t>Prediction</a:t>
            </a:r>
            <a:r>
              <a:rPr lang="fr-FR" sz="3600" dirty="0">
                <a:solidFill>
                  <a:schemeClr val="bg1"/>
                </a:solidFill>
                <a:latin typeface="Goudy Old Style" panose="02020502050305020303" pitchFamily="18" charset="0"/>
              </a:rPr>
              <a:t> of Building Energy</a:t>
            </a:r>
          </a:p>
        </p:txBody>
      </p:sp>
    </p:spTree>
    <p:extLst>
      <p:ext uri="{BB962C8B-B14F-4D97-AF65-F5344CB8AC3E}">
        <p14:creationId xmlns:p14="http://schemas.microsoft.com/office/powerpoint/2010/main" val="4165481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8F49A002-85EF-086F-213F-9BFEE0998BA3}"/>
              </a:ext>
            </a:extLst>
          </p:cNvPr>
          <p:cNvSpPr txBox="1"/>
          <p:nvPr/>
        </p:nvSpPr>
        <p:spPr>
          <a:xfrm>
            <a:off x="3320592" y="2598424"/>
            <a:ext cx="8717437" cy="1711366"/>
          </a:xfrm>
          <a:prstGeom prst="rect">
            <a:avLst/>
          </a:prstGeom>
          <a:noFill/>
        </p:spPr>
        <p:txBody>
          <a:bodyPr wrap="square">
            <a:spAutoFit/>
          </a:bodyPr>
          <a:lstStyle/>
          <a:p>
            <a:pPr algn="just">
              <a:lnSpc>
                <a:spcPct val="150000"/>
              </a:lnSpc>
            </a:pPr>
            <a:r>
              <a:rPr lang="fr-FR" b="0" i="0" dirty="0">
                <a:effectLst/>
                <a:latin typeface="-apple-system"/>
              </a:rPr>
              <a:t>On constate qu'il y a des bâtiments pour lesquelles l'Espace total en pieds carrés de tous les types de stationnement (</a:t>
            </a:r>
            <a:r>
              <a:rPr lang="fr-FR" b="1" i="0" dirty="0" err="1">
                <a:effectLst/>
                <a:latin typeface="-apple-system"/>
              </a:rPr>
              <a:t>PropertyGFAParking</a:t>
            </a:r>
            <a:r>
              <a:rPr lang="fr-FR" b="0" i="0" dirty="0">
                <a:effectLst/>
                <a:latin typeface="-apple-system"/>
              </a:rPr>
              <a:t>) est négatif.</a:t>
            </a:r>
          </a:p>
          <a:p>
            <a:pPr algn="just">
              <a:lnSpc>
                <a:spcPct val="150000"/>
              </a:lnSpc>
            </a:pPr>
            <a:r>
              <a:rPr lang="fr-FR" b="0" i="0" dirty="0">
                <a:effectLst/>
                <a:latin typeface="-apple-system"/>
              </a:rPr>
              <a:t>Pour d'autres bâtiments, la consommation d'énergie, l'énergie source, l'électricité, les émissions de CO2... sont renseignés à 0.0.</a:t>
            </a:r>
            <a:endParaRPr lang="fr-FR" dirty="0"/>
          </a:p>
        </p:txBody>
      </p:sp>
    </p:spTree>
    <p:extLst>
      <p:ext uri="{BB962C8B-B14F-4D97-AF65-F5344CB8AC3E}">
        <p14:creationId xmlns:p14="http://schemas.microsoft.com/office/powerpoint/2010/main" val="305020271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 Profiling vs Data Cleansing – Key Differences, Use Cases &amp; Importance  in Current Business Environments - Data Ladder">
            <a:extLst>
              <a:ext uri="{FF2B5EF4-FFF2-40B4-BE49-F238E27FC236}">
                <a16:creationId xmlns:a16="http://schemas.microsoft.com/office/drawing/2014/main" id="{7AFC89AB-A47C-EB3C-B9B7-6816E6DC9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274" y="1800520"/>
            <a:ext cx="3750759" cy="3750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E9B60B-5D77-8172-40C8-FB1584F719AD}"/>
              </a:ext>
            </a:extLst>
          </p:cNvPr>
          <p:cNvSpPr/>
          <p:nvPr/>
        </p:nvSpPr>
        <p:spPr>
          <a:xfrm>
            <a:off x="3340386" y="207176"/>
            <a:ext cx="8759951" cy="95054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Book Antiqua" panose="02040602050305030304" pitchFamily="18" charset="0"/>
              </a:rPr>
              <a:t>Visualisation de l’évolution des variables Target au cours des années</a:t>
            </a:r>
          </a:p>
        </p:txBody>
      </p:sp>
    </p:spTree>
    <p:extLst>
      <p:ext uri="{BB962C8B-B14F-4D97-AF65-F5344CB8AC3E}">
        <p14:creationId xmlns:p14="http://schemas.microsoft.com/office/powerpoint/2010/main" val="205990949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0384D0F-47F9-21AE-970C-23D357B265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512" y="1493755"/>
            <a:ext cx="8358822" cy="519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64804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0ACD0799-BB06-9841-1CA2-446A60B550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386" y="1550316"/>
            <a:ext cx="8527960" cy="5299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03084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936C4C3F-BA6D-F643-377C-0AFDC37FD535}"/>
              </a:ext>
            </a:extLst>
          </p:cNvPr>
          <p:cNvSpPr txBox="1"/>
          <p:nvPr/>
        </p:nvSpPr>
        <p:spPr>
          <a:xfrm>
            <a:off x="3273456" y="1057143"/>
            <a:ext cx="8736292" cy="1900777"/>
          </a:xfrm>
          <a:prstGeom prst="rect">
            <a:avLst/>
          </a:prstGeom>
          <a:noFill/>
        </p:spPr>
        <p:txBody>
          <a:bodyPr wrap="square">
            <a:spAutoFit/>
          </a:bodyPr>
          <a:lstStyle/>
          <a:p>
            <a:pPr algn="just">
              <a:lnSpc>
                <a:spcPct val="150000"/>
              </a:lnSpc>
            </a:pPr>
            <a:r>
              <a:rPr lang="fr-FR" sz="1600" b="1" i="0" dirty="0">
                <a:effectLst/>
                <a:latin typeface="-apple-system"/>
              </a:rPr>
              <a:t>Imputation par catégorie de variables </a:t>
            </a:r>
            <a:r>
              <a:rPr lang="fr-FR" sz="1600" b="0" i="0" dirty="0">
                <a:effectLst/>
                <a:latin typeface="-apple-system"/>
              </a:rPr>
              <a:t>:</a:t>
            </a:r>
          </a:p>
          <a:p>
            <a:pPr marL="285750" indent="-285750" algn="just">
              <a:lnSpc>
                <a:spcPct val="150000"/>
              </a:lnSpc>
              <a:buFont typeface="Arial" panose="020B0604020202020204" pitchFamily="34" charset="0"/>
              <a:buChar char="•"/>
            </a:pPr>
            <a:r>
              <a:rPr lang="fr-FR" sz="1600" b="0" i="0" dirty="0">
                <a:effectLst/>
                <a:latin typeface="-apple-system"/>
              </a:rPr>
              <a:t>Pour les variables numériques, imputation par la méthode de KNN imputer ;</a:t>
            </a:r>
          </a:p>
          <a:p>
            <a:pPr marL="285750" indent="-285750" algn="just">
              <a:lnSpc>
                <a:spcPct val="150000"/>
              </a:lnSpc>
              <a:buFont typeface="Arial" panose="020B0604020202020204" pitchFamily="34" charset="0"/>
              <a:buChar char="•"/>
            </a:pPr>
            <a:r>
              <a:rPr lang="fr-FR" sz="1600" b="0" i="0" dirty="0">
                <a:effectLst/>
                <a:latin typeface="-apple-system"/>
              </a:rPr>
              <a:t>Par rapport aux variables catégorielles, le </a:t>
            </a:r>
            <a:r>
              <a:rPr lang="fr-FR" sz="1600" b="1" i="0" dirty="0">
                <a:effectLst/>
                <a:latin typeface="-apple-system"/>
              </a:rPr>
              <a:t>mode</a:t>
            </a:r>
            <a:r>
              <a:rPr lang="fr-FR" sz="1600" b="0" i="0" dirty="0">
                <a:effectLst/>
                <a:latin typeface="-apple-system"/>
              </a:rPr>
              <a:t> sera utilisé pour faire l'imputation des valeurs manquantes des variables à moins de 5% de pourcentage. Et pour le reste, nous utiliserons le KNN imputer </a:t>
            </a:r>
            <a:r>
              <a:rPr lang="fr-FR" sz="1600" b="0" i="0" dirty="0" err="1">
                <a:effectLst/>
                <a:latin typeface="-apple-system"/>
              </a:rPr>
              <a:t>too</a:t>
            </a:r>
            <a:r>
              <a:rPr lang="fr-FR" sz="1600" b="0" i="0" dirty="0">
                <a:effectLst/>
                <a:latin typeface="-apple-system"/>
              </a:rPr>
              <a:t>.</a:t>
            </a:r>
          </a:p>
        </p:txBody>
      </p:sp>
      <p:sp>
        <p:nvSpPr>
          <p:cNvPr id="8" name="Rectangle 7">
            <a:extLst>
              <a:ext uri="{FF2B5EF4-FFF2-40B4-BE49-F238E27FC236}">
                <a16:creationId xmlns:a16="http://schemas.microsoft.com/office/drawing/2014/main" id="{7198BF1E-EA21-3644-D510-C0AF2AB6FFCB}"/>
              </a:ext>
            </a:extLst>
          </p:cNvPr>
          <p:cNvSpPr/>
          <p:nvPr/>
        </p:nvSpPr>
        <p:spPr>
          <a:xfrm>
            <a:off x="4914189" y="169468"/>
            <a:ext cx="4926921"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Book Antiqua" panose="02040602050305030304" pitchFamily="18" charset="0"/>
              </a:rPr>
              <a:t>Imputation des valeurs manquantes</a:t>
            </a:r>
          </a:p>
        </p:txBody>
      </p:sp>
      <p:sp>
        <p:nvSpPr>
          <p:cNvPr id="10" name="ZoneTexte 9">
            <a:extLst>
              <a:ext uri="{FF2B5EF4-FFF2-40B4-BE49-F238E27FC236}">
                <a16:creationId xmlns:a16="http://schemas.microsoft.com/office/drawing/2014/main" id="{73AC216A-5D61-5127-3524-D15CE5A2D94C}"/>
              </a:ext>
            </a:extLst>
          </p:cNvPr>
          <p:cNvSpPr txBox="1"/>
          <p:nvPr/>
        </p:nvSpPr>
        <p:spPr>
          <a:xfrm>
            <a:off x="3273456" y="3599849"/>
            <a:ext cx="8627887" cy="3008772"/>
          </a:xfrm>
          <a:prstGeom prst="rect">
            <a:avLst/>
          </a:prstGeom>
          <a:noFill/>
        </p:spPr>
        <p:txBody>
          <a:bodyPr wrap="square">
            <a:spAutoFit/>
          </a:bodyPr>
          <a:lstStyle/>
          <a:p>
            <a:pPr algn="just">
              <a:lnSpc>
                <a:spcPct val="150000"/>
              </a:lnSpc>
            </a:pPr>
            <a:r>
              <a:rPr lang="fr-FR" sz="1600" b="1" dirty="0"/>
              <a:t>Pourquoi le KNN Imputer ?</a:t>
            </a:r>
          </a:p>
          <a:p>
            <a:pPr algn="just">
              <a:lnSpc>
                <a:spcPct val="150000"/>
              </a:lnSpc>
            </a:pPr>
            <a:r>
              <a:rPr lang="fr-FR" sz="1600" dirty="0"/>
              <a:t>L'idée des méthodes </a:t>
            </a:r>
            <a:r>
              <a:rPr lang="fr-FR" sz="1600" b="1" dirty="0" err="1"/>
              <a:t>kNN</a:t>
            </a:r>
            <a:r>
              <a:rPr lang="fr-FR" sz="1600" dirty="0"/>
              <a:t> est d'identifier "</a:t>
            </a:r>
            <a:r>
              <a:rPr lang="fr-FR" sz="1600" b="1" dirty="0"/>
              <a:t>k</a:t>
            </a:r>
            <a:r>
              <a:rPr lang="fr-FR" sz="1600" dirty="0"/>
              <a:t>" échantillons dans l'ensemble de données qui sont similaires ou proches dans l'espace. Les valeurs manquantes de chaque échantillon sont imputées en utilisant la valeur moyenne des 'k'-voisins trouvés dans l'ensemble de données.</a:t>
            </a:r>
          </a:p>
          <a:p>
            <a:pPr algn="just">
              <a:lnSpc>
                <a:spcPct val="150000"/>
              </a:lnSpc>
            </a:pPr>
            <a:r>
              <a:rPr lang="fr-FR" sz="1600" b="1" i="0" dirty="0">
                <a:effectLst/>
                <a:latin typeface="-apple-system"/>
              </a:rPr>
              <a:t>Pourquoi le mode ?</a:t>
            </a:r>
            <a:endParaRPr lang="fr-FR" sz="1600" dirty="0"/>
          </a:p>
          <a:p>
            <a:pPr algn="just">
              <a:lnSpc>
                <a:spcPct val="150000"/>
              </a:lnSpc>
            </a:pPr>
            <a:r>
              <a:rPr lang="fr-FR" sz="1600" dirty="0"/>
              <a:t>C'est une méthode facile à mettre en œuvre et c'est le moyen le plus rapide d'obtenir des jeux de données complets. Elle est utilisé, dans la plupart des cas, quand pas plus de 5% de la variable contient des données manquantes car présentant les limites suivantes:</a:t>
            </a:r>
          </a:p>
        </p:txBody>
      </p:sp>
    </p:spTree>
    <p:extLst>
      <p:ext uri="{BB962C8B-B14F-4D97-AF65-F5344CB8AC3E}">
        <p14:creationId xmlns:p14="http://schemas.microsoft.com/office/powerpoint/2010/main" val="249667591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98BF1E-EA21-3644-D510-C0AF2AB6FFCB}"/>
              </a:ext>
            </a:extLst>
          </p:cNvPr>
          <p:cNvSpPr/>
          <p:nvPr/>
        </p:nvSpPr>
        <p:spPr>
          <a:xfrm>
            <a:off x="4914189" y="112907"/>
            <a:ext cx="4926921"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latin typeface="Book Antiqua" panose="02040602050305030304" pitchFamily="18" charset="0"/>
              </a:rPr>
              <a:t>Analyse descriptive</a:t>
            </a:r>
          </a:p>
        </p:txBody>
      </p:sp>
      <p:pic>
        <p:nvPicPr>
          <p:cNvPr id="2" name="Picture 2" descr="Data Profiling vs Data Cleansing – Key Differences, Use Cases &amp; Importance  in Current Business Environments - Data Ladder">
            <a:extLst>
              <a:ext uri="{FF2B5EF4-FFF2-40B4-BE49-F238E27FC236}">
                <a16:creationId xmlns:a16="http://schemas.microsoft.com/office/drawing/2014/main" id="{BD0D967F-6EC0-ACC5-874E-3D7120161D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2274" y="1800520"/>
            <a:ext cx="3750759" cy="3750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38844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98BF1E-EA21-3644-D510-C0AF2AB6FFCB}"/>
              </a:ext>
            </a:extLst>
          </p:cNvPr>
          <p:cNvSpPr/>
          <p:nvPr/>
        </p:nvSpPr>
        <p:spPr>
          <a:xfrm>
            <a:off x="4914189" y="169468"/>
            <a:ext cx="4926921"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latin typeface="Book Antiqua" panose="02040602050305030304" pitchFamily="18" charset="0"/>
              </a:rPr>
              <a:t>Analyse descriptive</a:t>
            </a:r>
          </a:p>
        </p:txBody>
      </p:sp>
      <p:pic>
        <p:nvPicPr>
          <p:cNvPr id="13316" name="Picture 4">
            <a:extLst>
              <a:ext uri="{FF2B5EF4-FFF2-40B4-BE49-F238E27FC236}">
                <a16:creationId xmlns:a16="http://schemas.microsoft.com/office/drawing/2014/main" id="{9E5ACAAD-2F09-DED5-5AB9-B2AC8E0BF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664" y="4149169"/>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F4038051-C8E5-6991-05C0-2F3B5628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664" y="2953536"/>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BB1E3A10-AAAB-5C1B-0272-AE8611C057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8664" y="5344802"/>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id="{9476BF3C-235F-CCBE-C4C0-04656E08B6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0164" y="5344802"/>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a:extLst>
              <a:ext uri="{FF2B5EF4-FFF2-40B4-BE49-F238E27FC236}">
                <a16:creationId xmlns:a16="http://schemas.microsoft.com/office/drawing/2014/main" id="{0D54463E-B85D-1B9C-FD9E-4C93A79829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2537" y="2953536"/>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3326" name="Picture 14">
            <a:extLst>
              <a:ext uri="{FF2B5EF4-FFF2-40B4-BE49-F238E27FC236}">
                <a16:creationId xmlns:a16="http://schemas.microsoft.com/office/drawing/2014/main" id="{E54E8735-B7C6-DD78-A27A-B2B95F7D27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0164" y="4149169"/>
            <a:ext cx="4381500"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BE0170B0-500F-1DF5-8C7F-F8AE9C8753DD}"/>
              </a:ext>
            </a:extLst>
          </p:cNvPr>
          <p:cNvSpPr txBox="1"/>
          <p:nvPr/>
        </p:nvSpPr>
        <p:spPr>
          <a:xfrm>
            <a:off x="6479553" y="2204029"/>
            <a:ext cx="2241222" cy="369332"/>
          </a:xfrm>
          <a:prstGeom prst="rect">
            <a:avLst/>
          </a:prstGeom>
          <a:noFill/>
        </p:spPr>
        <p:txBody>
          <a:bodyPr wrap="square">
            <a:spAutoFit/>
          </a:bodyPr>
          <a:lstStyle/>
          <a:p>
            <a:r>
              <a:rPr lang="fr-FR" b="1" dirty="0">
                <a:latin typeface="-apple-system"/>
              </a:rPr>
              <a:t>Variables numériques</a:t>
            </a:r>
            <a:endParaRPr lang="fr-FR" dirty="0"/>
          </a:p>
        </p:txBody>
      </p:sp>
    </p:spTree>
    <p:extLst>
      <p:ext uri="{BB962C8B-B14F-4D97-AF65-F5344CB8AC3E}">
        <p14:creationId xmlns:p14="http://schemas.microsoft.com/office/powerpoint/2010/main" val="304493721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78601954-D2FF-1CF5-CA68-456DCAAEC1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940" y="1455559"/>
            <a:ext cx="4538465" cy="2307694"/>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1A2D5D09-D1C1-643E-B152-96C50D222345}"/>
              </a:ext>
            </a:extLst>
          </p:cNvPr>
          <p:cNvSpPr txBox="1"/>
          <p:nvPr/>
        </p:nvSpPr>
        <p:spPr>
          <a:xfrm>
            <a:off x="3417757" y="173551"/>
            <a:ext cx="6094428" cy="369332"/>
          </a:xfrm>
          <a:prstGeom prst="rect">
            <a:avLst/>
          </a:prstGeom>
          <a:noFill/>
        </p:spPr>
        <p:txBody>
          <a:bodyPr wrap="square">
            <a:spAutoFit/>
          </a:bodyPr>
          <a:lstStyle/>
          <a:p>
            <a:r>
              <a:rPr lang="fr-FR" sz="1800" b="1" i="0" dirty="0">
                <a:effectLst/>
                <a:latin typeface="-apple-system"/>
              </a:rPr>
              <a:t>Imputation par catégorie de variables </a:t>
            </a:r>
            <a:endParaRPr lang="fr-FR" dirty="0"/>
          </a:p>
        </p:txBody>
      </p:sp>
      <p:pic>
        <p:nvPicPr>
          <p:cNvPr id="16390" name="Picture 6">
            <a:extLst>
              <a:ext uri="{FF2B5EF4-FFF2-40B4-BE49-F238E27FC236}">
                <a16:creationId xmlns:a16="http://schemas.microsoft.com/office/drawing/2014/main" id="{959474B9-6711-EEE5-CBD7-9C11F5E78A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940" y="4038832"/>
            <a:ext cx="4613880" cy="2721407"/>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3E73AA6B-8FFB-7751-34D5-217A33D3EB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8094" y="1455559"/>
            <a:ext cx="4463906" cy="2637992"/>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C0665D70-75CB-E305-627F-AFDCB55D52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4820" y="4090494"/>
            <a:ext cx="4285200" cy="2672803"/>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09FEF4B9-9475-864E-23F6-3B5AA64F1EF9}"/>
              </a:ext>
            </a:extLst>
          </p:cNvPr>
          <p:cNvSpPr txBox="1"/>
          <p:nvPr/>
        </p:nvSpPr>
        <p:spPr>
          <a:xfrm>
            <a:off x="6319296" y="810648"/>
            <a:ext cx="2475911" cy="369332"/>
          </a:xfrm>
          <a:prstGeom prst="rect">
            <a:avLst/>
          </a:prstGeom>
          <a:noFill/>
        </p:spPr>
        <p:txBody>
          <a:bodyPr wrap="square">
            <a:spAutoFit/>
          </a:bodyPr>
          <a:lstStyle/>
          <a:p>
            <a:r>
              <a:rPr lang="fr-FR" b="1" dirty="0">
                <a:latin typeface="-apple-system"/>
              </a:rPr>
              <a:t>Variables catégorielles</a:t>
            </a:r>
            <a:endParaRPr lang="fr-FR" dirty="0"/>
          </a:p>
        </p:txBody>
      </p:sp>
    </p:spTree>
    <p:extLst>
      <p:ext uri="{BB962C8B-B14F-4D97-AF65-F5344CB8AC3E}">
        <p14:creationId xmlns:p14="http://schemas.microsoft.com/office/powerpoint/2010/main" val="120701365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B09F6F5-A4D6-0A60-89FF-45083C0437C6}"/>
              </a:ext>
            </a:extLst>
          </p:cNvPr>
          <p:cNvSpPr/>
          <p:nvPr/>
        </p:nvSpPr>
        <p:spPr>
          <a:xfrm>
            <a:off x="5078375" y="112906"/>
            <a:ext cx="6120668"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latin typeface="Book Antiqua" panose="02040602050305030304" pitchFamily="18" charset="0"/>
              </a:rPr>
              <a:t>Corrélation entre </a:t>
            </a:r>
            <a:r>
              <a:rPr lang="fr-FR" sz="2800" b="1" dirty="0" err="1">
                <a:solidFill>
                  <a:schemeClr val="tx1"/>
                </a:solidFill>
                <a:latin typeface="Book Antiqua" panose="02040602050305030304" pitchFamily="18" charset="0"/>
              </a:rPr>
              <a:t>features</a:t>
            </a:r>
            <a:r>
              <a:rPr lang="fr-FR" sz="2800" b="1" dirty="0">
                <a:solidFill>
                  <a:schemeClr val="tx1"/>
                </a:solidFill>
                <a:latin typeface="Book Antiqua" panose="02040602050305030304" pitchFamily="18" charset="0"/>
              </a:rPr>
              <a:t> et </a:t>
            </a:r>
            <a:r>
              <a:rPr lang="fr-FR" sz="2800" b="1" dirty="0" err="1">
                <a:solidFill>
                  <a:schemeClr val="tx1"/>
                </a:solidFill>
                <a:latin typeface="Book Antiqua" panose="02040602050305030304" pitchFamily="18" charset="0"/>
              </a:rPr>
              <a:t>targets</a:t>
            </a:r>
            <a:endParaRPr lang="fr-FR" sz="2800" b="1" dirty="0">
              <a:solidFill>
                <a:schemeClr val="tx1"/>
              </a:solidFill>
              <a:latin typeface="Book Antiqua" panose="02040602050305030304" pitchFamily="18" charset="0"/>
            </a:endParaRPr>
          </a:p>
        </p:txBody>
      </p:sp>
      <p:pic>
        <p:nvPicPr>
          <p:cNvPr id="8" name="Image 7">
            <a:extLst>
              <a:ext uri="{FF2B5EF4-FFF2-40B4-BE49-F238E27FC236}">
                <a16:creationId xmlns:a16="http://schemas.microsoft.com/office/drawing/2014/main" id="{2443F49F-B0BC-55E4-1A23-744008B79D6E}"/>
              </a:ext>
            </a:extLst>
          </p:cNvPr>
          <p:cNvPicPr>
            <a:picLocks noChangeAspect="1"/>
          </p:cNvPicPr>
          <p:nvPr/>
        </p:nvPicPr>
        <p:blipFill>
          <a:blip r:embed="rId4"/>
          <a:stretch>
            <a:fillRect/>
          </a:stretch>
        </p:blipFill>
        <p:spPr>
          <a:xfrm>
            <a:off x="3318191" y="1291471"/>
            <a:ext cx="4040579" cy="5236590"/>
          </a:xfrm>
          <a:prstGeom prst="rect">
            <a:avLst/>
          </a:prstGeom>
        </p:spPr>
      </p:pic>
      <p:pic>
        <p:nvPicPr>
          <p:cNvPr id="10" name="Image 9">
            <a:extLst>
              <a:ext uri="{FF2B5EF4-FFF2-40B4-BE49-F238E27FC236}">
                <a16:creationId xmlns:a16="http://schemas.microsoft.com/office/drawing/2014/main" id="{2CC7064C-2699-3D88-CE7A-BEB4384773D2}"/>
              </a:ext>
            </a:extLst>
          </p:cNvPr>
          <p:cNvPicPr>
            <a:picLocks noChangeAspect="1"/>
          </p:cNvPicPr>
          <p:nvPr/>
        </p:nvPicPr>
        <p:blipFill>
          <a:blip r:embed="rId5"/>
          <a:stretch>
            <a:fillRect/>
          </a:stretch>
        </p:blipFill>
        <p:spPr>
          <a:xfrm>
            <a:off x="7831951" y="1291471"/>
            <a:ext cx="4057231" cy="5529036"/>
          </a:xfrm>
          <a:prstGeom prst="rect">
            <a:avLst/>
          </a:prstGeom>
        </p:spPr>
      </p:pic>
    </p:spTree>
    <p:extLst>
      <p:ext uri="{BB962C8B-B14F-4D97-AF65-F5344CB8AC3E}">
        <p14:creationId xmlns:p14="http://schemas.microsoft.com/office/powerpoint/2010/main" val="145900958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B09F6F5-A4D6-0A60-89FF-45083C0437C6}"/>
              </a:ext>
            </a:extLst>
          </p:cNvPr>
          <p:cNvSpPr/>
          <p:nvPr/>
        </p:nvSpPr>
        <p:spPr>
          <a:xfrm>
            <a:off x="5078375" y="112906"/>
            <a:ext cx="6120668"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latin typeface="Book Antiqua" panose="02040602050305030304" pitchFamily="18" charset="0"/>
              </a:rPr>
              <a:t>Corrélation entre </a:t>
            </a:r>
            <a:r>
              <a:rPr lang="fr-FR" sz="2800" b="1" dirty="0" err="1">
                <a:solidFill>
                  <a:schemeClr val="tx1"/>
                </a:solidFill>
                <a:latin typeface="Book Antiqua" panose="02040602050305030304" pitchFamily="18" charset="0"/>
              </a:rPr>
              <a:t>features</a:t>
            </a:r>
            <a:endParaRPr lang="fr-FR" sz="2800" b="1" dirty="0">
              <a:solidFill>
                <a:schemeClr val="tx1"/>
              </a:solidFill>
              <a:latin typeface="Book Antiqua" panose="02040602050305030304" pitchFamily="18" charset="0"/>
            </a:endParaRPr>
          </a:p>
        </p:txBody>
      </p:sp>
      <p:pic>
        <p:nvPicPr>
          <p:cNvPr id="19458" name="Picture 2">
            <a:extLst>
              <a:ext uri="{FF2B5EF4-FFF2-40B4-BE49-F238E27FC236}">
                <a16:creationId xmlns:a16="http://schemas.microsoft.com/office/drawing/2014/main" id="{C7CEEFCA-AD39-1C11-DE01-5A99E9F767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0616" y="1037164"/>
            <a:ext cx="5933869" cy="5707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41944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Visiter la grande ville de Seattle aux USA">
            <a:extLst>
              <a:ext uri="{FF2B5EF4-FFF2-40B4-BE49-F238E27FC236}">
                <a16:creationId xmlns:a16="http://schemas.microsoft.com/office/drawing/2014/main" id="{FBC75A63-2FE2-E73A-208F-083415FD455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l="10133" r="56668"/>
          <a:stretch/>
        </p:blipFill>
        <p:spPr bwMode="auto">
          <a:xfrm>
            <a:off x="0" y="0"/>
            <a:ext cx="4293327" cy="687024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0AB4CDE2-D3FB-C83A-0112-AE36C937DBA9}"/>
              </a:ext>
            </a:extLst>
          </p:cNvPr>
          <p:cNvSpPr txBox="1"/>
          <p:nvPr/>
        </p:nvSpPr>
        <p:spPr>
          <a:xfrm>
            <a:off x="5172890" y="500750"/>
            <a:ext cx="6871063" cy="5594096"/>
          </a:xfrm>
          <a:prstGeom prst="rect">
            <a:avLst/>
          </a:prstGeom>
          <a:noFill/>
        </p:spPr>
        <p:txBody>
          <a:bodyPr wrap="square">
            <a:spAutoFit/>
          </a:bodyPr>
          <a:lstStyle/>
          <a:p>
            <a:pPr algn="just">
              <a:lnSpc>
                <a:spcPct val="150000"/>
              </a:lnSpc>
            </a:pPr>
            <a:r>
              <a:rPr lang="fr-FR" sz="1600" b="1" u="sng" dirty="0"/>
              <a:t>Ville</a:t>
            </a:r>
            <a:r>
              <a:rPr lang="fr-FR" sz="1600" dirty="0"/>
              <a:t> : Seattle, ville située sur le Puget Sound dans le Nord-Ouest Pacifique à Washington.</a:t>
            </a:r>
          </a:p>
          <a:p>
            <a:pPr algn="just">
              <a:lnSpc>
                <a:spcPct val="150000"/>
              </a:lnSpc>
            </a:pPr>
            <a:endParaRPr lang="fr-FR" sz="1600" dirty="0"/>
          </a:p>
          <a:p>
            <a:pPr algn="just">
              <a:lnSpc>
                <a:spcPct val="150000"/>
              </a:lnSpc>
            </a:pPr>
            <a:r>
              <a:rPr lang="fr-FR" sz="1600" b="1" u="sng" dirty="0"/>
              <a:t>Programme</a:t>
            </a:r>
            <a:r>
              <a:rPr lang="fr-FR" sz="1600" dirty="0"/>
              <a:t> : Analyse comparative de l'énergie des bâtiments de Seattle.</a:t>
            </a:r>
          </a:p>
          <a:p>
            <a:pPr algn="just">
              <a:lnSpc>
                <a:spcPct val="150000"/>
              </a:lnSpc>
            </a:pPr>
            <a:endParaRPr lang="fr-FR" sz="1600" dirty="0"/>
          </a:p>
          <a:p>
            <a:pPr algn="just">
              <a:lnSpc>
                <a:spcPct val="150000"/>
              </a:lnSpc>
            </a:pPr>
            <a:r>
              <a:rPr lang="fr-FR" sz="1600" b="1" u="sng" dirty="0"/>
              <a:t>Objectif</a:t>
            </a:r>
            <a:r>
              <a:rPr lang="fr-FR" sz="1600" dirty="0"/>
              <a:t> :  Ville neutre en émissions de carbone en 2050. </a:t>
            </a:r>
          </a:p>
          <a:p>
            <a:pPr algn="just">
              <a:lnSpc>
                <a:spcPct val="150000"/>
              </a:lnSpc>
            </a:pPr>
            <a:endParaRPr lang="fr-FR" sz="1600" dirty="0"/>
          </a:p>
          <a:p>
            <a:pPr algn="just">
              <a:lnSpc>
                <a:spcPct val="150000"/>
              </a:lnSpc>
            </a:pPr>
            <a:r>
              <a:rPr lang="fr-FR" sz="1600" b="1" u="sng" dirty="0"/>
              <a:t>Démarche entreprise</a:t>
            </a:r>
            <a:r>
              <a:rPr lang="fr-FR" sz="1600" dirty="0"/>
              <a:t> :  S’intéresse de près aux émissions des bâtiments non destinés à l’habitation. Elle exige des propriétaires de bâtiments non résidentiels et multifamiliaux (20 000 pieds carrés ou plus) qu'ils suivent les performances énergétiques et qu'ils présentent un rapport annuel à la ville de Seattle.</a:t>
            </a:r>
          </a:p>
          <a:p>
            <a:pPr algn="just">
              <a:lnSpc>
                <a:spcPct val="150000"/>
              </a:lnSpc>
            </a:pPr>
            <a:endParaRPr lang="fr-FR" sz="1600" dirty="0"/>
          </a:p>
          <a:p>
            <a:pPr algn="just">
              <a:lnSpc>
                <a:spcPct val="150000"/>
              </a:lnSpc>
            </a:pPr>
            <a:r>
              <a:rPr lang="fr-FR" sz="1600" b="1" u="sng" dirty="0"/>
              <a:t>Problématique</a:t>
            </a:r>
            <a:r>
              <a:rPr lang="fr-FR" sz="1600" dirty="0"/>
              <a:t> : Prédire les émissions de CO2 et la consommation totale d’énergie de bâtiments pour lesquels elles n’ont pas encore été mesurées en nous servant des données de 2019 et de 2020.</a:t>
            </a:r>
          </a:p>
        </p:txBody>
      </p:sp>
      <p:sp>
        <p:nvSpPr>
          <p:cNvPr id="6" name="ZoneTexte 5">
            <a:extLst>
              <a:ext uri="{FF2B5EF4-FFF2-40B4-BE49-F238E27FC236}">
                <a16:creationId xmlns:a16="http://schemas.microsoft.com/office/drawing/2014/main" id="{31BD41E1-EF65-CD59-7482-749E5DBDCD3B}"/>
              </a:ext>
            </a:extLst>
          </p:cNvPr>
          <p:cNvSpPr txBox="1"/>
          <p:nvPr/>
        </p:nvSpPr>
        <p:spPr>
          <a:xfrm>
            <a:off x="6096000" y="6362386"/>
            <a:ext cx="6096000" cy="369332"/>
          </a:xfrm>
          <a:prstGeom prst="rect">
            <a:avLst/>
          </a:prstGeom>
          <a:noFill/>
        </p:spPr>
        <p:txBody>
          <a:bodyPr wrap="square">
            <a:spAutoFit/>
          </a:bodyPr>
          <a:lstStyle/>
          <a:p>
            <a:pPr algn="r"/>
            <a:r>
              <a:rPr lang="fr-FR" sz="1800" dirty="0"/>
              <a:t>Source : </a:t>
            </a:r>
            <a:r>
              <a:rPr lang="fr-FR" sz="1800" dirty="0">
                <a:hlinkClick r:id="rId4"/>
              </a:rPr>
              <a:t>cliquer ici</a:t>
            </a:r>
            <a:endParaRPr lang="fr-FR" sz="1800" dirty="0"/>
          </a:p>
        </p:txBody>
      </p:sp>
    </p:spTree>
    <p:extLst>
      <p:ext uri="{BB962C8B-B14F-4D97-AF65-F5344CB8AC3E}">
        <p14:creationId xmlns:p14="http://schemas.microsoft.com/office/powerpoint/2010/main" val="1088685753"/>
      </p:ext>
    </p:extLst>
  </p:cSld>
  <p:clrMapOvr>
    <a:masterClrMapping/>
  </p:clrMapOvr>
  <mc:AlternateContent xmlns:mc="http://schemas.openxmlformats.org/markup-compatibility/2006">
    <mc:Choice xmlns:p14="http://schemas.microsoft.com/office/powerpoint/2010/main" Requires="p14">
      <p:transition spd="slow" p14:dur="3400">
        <p14:reveal thruBlk="1"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AF7F670-0EBC-96C8-FCDF-C7DE6018C9B7}"/>
              </a:ext>
            </a:extLst>
          </p:cNvPr>
          <p:cNvSpPr/>
          <p:nvPr/>
        </p:nvSpPr>
        <p:spPr>
          <a:xfrm>
            <a:off x="5078375" y="112906"/>
            <a:ext cx="6064107"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latin typeface="Book Antiqua" panose="02040602050305030304" pitchFamily="18" charset="0"/>
              </a:rPr>
              <a:t>Correction des valeurs aberrantes</a:t>
            </a:r>
          </a:p>
        </p:txBody>
      </p:sp>
      <p:sp>
        <p:nvSpPr>
          <p:cNvPr id="3" name="ZoneTexte 2">
            <a:extLst>
              <a:ext uri="{FF2B5EF4-FFF2-40B4-BE49-F238E27FC236}">
                <a16:creationId xmlns:a16="http://schemas.microsoft.com/office/drawing/2014/main" id="{B96CB34F-874F-3BAC-9CEA-F87B3C397371}"/>
              </a:ext>
            </a:extLst>
          </p:cNvPr>
          <p:cNvSpPr txBox="1"/>
          <p:nvPr/>
        </p:nvSpPr>
        <p:spPr>
          <a:xfrm>
            <a:off x="3563333" y="1519220"/>
            <a:ext cx="7843101" cy="880369"/>
          </a:xfrm>
          <a:prstGeom prst="rect">
            <a:avLst/>
          </a:prstGeom>
          <a:noFill/>
        </p:spPr>
        <p:txBody>
          <a:bodyPr wrap="square" rtlCol="0">
            <a:spAutoFit/>
          </a:bodyPr>
          <a:lstStyle/>
          <a:p>
            <a:pPr algn="just">
              <a:lnSpc>
                <a:spcPct val="150000"/>
              </a:lnSpc>
            </a:pPr>
            <a:r>
              <a:rPr lang="fr-FR" dirty="0"/>
              <a:t>Fonction qui permet de corriger les valeurs aberrantes en utilisant la médiane pour les valeurs qui ne se trouvent pas dans la boîte à moustache. (</a:t>
            </a:r>
            <a:r>
              <a:rPr lang="fr-FR" b="1" dirty="0"/>
              <a:t>5x</a:t>
            </a:r>
            <a:r>
              <a:rPr lang="fr-FR" dirty="0"/>
              <a:t>)</a:t>
            </a:r>
          </a:p>
        </p:txBody>
      </p:sp>
      <p:pic>
        <p:nvPicPr>
          <p:cNvPr id="18434" name="Picture 2">
            <a:extLst>
              <a:ext uri="{FF2B5EF4-FFF2-40B4-BE49-F238E27FC236}">
                <a16:creationId xmlns:a16="http://schemas.microsoft.com/office/drawing/2014/main" id="{DA1A36C8-3F89-9CC3-AAB5-7412856BD8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8960" y="2399589"/>
            <a:ext cx="448627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6B4235AE-3D90-7A68-93DE-6D5A794523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960" y="3832408"/>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135D3930-EE3A-C547-8027-5A60B87A9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5235" y="2399589"/>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a:extLst>
              <a:ext uri="{FF2B5EF4-FFF2-40B4-BE49-F238E27FC236}">
                <a16:creationId xmlns:a16="http://schemas.microsoft.com/office/drawing/2014/main" id="{A8925346-B90A-A902-D671-8B1C1B4D43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6660" y="3832408"/>
            <a:ext cx="441007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a:extLst>
              <a:ext uri="{FF2B5EF4-FFF2-40B4-BE49-F238E27FC236}">
                <a16:creationId xmlns:a16="http://schemas.microsoft.com/office/drawing/2014/main" id="{F383C714-C07F-7FC5-9C69-5A09C894DD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3383" y="4969748"/>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a:extLst>
              <a:ext uri="{FF2B5EF4-FFF2-40B4-BE49-F238E27FC236}">
                <a16:creationId xmlns:a16="http://schemas.microsoft.com/office/drawing/2014/main" id="{9AA9E0B3-6F7D-7CE8-F2C8-3AB3004B35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6660" y="4962199"/>
            <a:ext cx="438150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66203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AF7F670-0EBC-96C8-FCDF-C7DE6018C9B7}"/>
              </a:ext>
            </a:extLst>
          </p:cNvPr>
          <p:cNvSpPr/>
          <p:nvPr/>
        </p:nvSpPr>
        <p:spPr>
          <a:xfrm>
            <a:off x="3271102" y="310869"/>
            <a:ext cx="8757500"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Encodage des variables catégorielles en </a:t>
            </a:r>
            <a:r>
              <a:rPr lang="fr-FR" sz="2400" b="1" dirty="0" err="1">
                <a:solidFill>
                  <a:schemeClr val="tx1"/>
                </a:solidFill>
                <a:latin typeface="Book Antiqua" panose="02040602050305030304" pitchFamily="18" charset="0"/>
              </a:rPr>
              <a:t>numerical</a:t>
            </a:r>
            <a:r>
              <a:rPr lang="fr-FR" sz="2400" b="1" dirty="0">
                <a:solidFill>
                  <a:schemeClr val="tx1"/>
                </a:solidFill>
                <a:latin typeface="Book Antiqua" panose="02040602050305030304" pitchFamily="18" charset="0"/>
              </a:rPr>
              <a:t> </a:t>
            </a:r>
            <a:r>
              <a:rPr lang="fr-FR" sz="2400" b="1" dirty="0" err="1">
                <a:solidFill>
                  <a:schemeClr val="tx1"/>
                </a:solidFill>
                <a:latin typeface="Book Antiqua" panose="02040602050305030304" pitchFamily="18" charset="0"/>
              </a:rPr>
              <a:t>features</a:t>
            </a:r>
            <a:endParaRPr lang="fr-FR" sz="2400" b="1" dirty="0">
              <a:solidFill>
                <a:schemeClr val="tx1"/>
              </a:solidFill>
              <a:latin typeface="Book Antiqua" panose="02040602050305030304" pitchFamily="18" charset="0"/>
            </a:endParaRPr>
          </a:p>
        </p:txBody>
      </p:sp>
      <p:sp>
        <p:nvSpPr>
          <p:cNvPr id="7" name="ZoneTexte 6">
            <a:extLst>
              <a:ext uri="{FF2B5EF4-FFF2-40B4-BE49-F238E27FC236}">
                <a16:creationId xmlns:a16="http://schemas.microsoft.com/office/drawing/2014/main" id="{06C10E16-70ED-D002-8CEC-60B2A4EC6F99}"/>
              </a:ext>
            </a:extLst>
          </p:cNvPr>
          <p:cNvSpPr txBox="1"/>
          <p:nvPr/>
        </p:nvSpPr>
        <p:spPr>
          <a:xfrm>
            <a:off x="3209827" y="1071820"/>
            <a:ext cx="8880050" cy="1122743"/>
          </a:xfrm>
          <a:prstGeom prst="rect">
            <a:avLst/>
          </a:prstGeom>
          <a:noFill/>
        </p:spPr>
        <p:txBody>
          <a:bodyPr wrap="square">
            <a:spAutoFit/>
          </a:bodyPr>
          <a:lstStyle/>
          <a:p>
            <a:pPr algn="just">
              <a:lnSpc>
                <a:spcPct val="200000"/>
              </a:lnSpc>
            </a:pPr>
            <a:r>
              <a:rPr lang="fr-FR" b="0" i="0" dirty="0">
                <a:effectLst/>
                <a:latin typeface="-apple-system"/>
              </a:rPr>
              <a:t>En utilisant la fonction </a:t>
            </a:r>
            <a:r>
              <a:rPr lang="fr-FR" b="1" i="0" dirty="0" err="1">
                <a:effectLst/>
                <a:latin typeface="-apple-system"/>
              </a:rPr>
              <a:t>pd.get_dummies</a:t>
            </a:r>
            <a:r>
              <a:rPr lang="fr-FR" b="1" i="0" dirty="0">
                <a:effectLst/>
                <a:latin typeface="-apple-system"/>
              </a:rPr>
              <a:t>()</a:t>
            </a:r>
            <a:r>
              <a:rPr lang="fr-FR" b="0" i="0" dirty="0">
                <a:effectLst/>
                <a:latin typeface="-apple-system"/>
              </a:rPr>
              <a:t>,  nous convertissons les modalités des variables catégorielles en variables binaires (0,1).</a:t>
            </a:r>
          </a:p>
        </p:txBody>
      </p:sp>
      <p:pic>
        <p:nvPicPr>
          <p:cNvPr id="9" name="Image 8">
            <a:extLst>
              <a:ext uri="{FF2B5EF4-FFF2-40B4-BE49-F238E27FC236}">
                <a16:creationId xmlns:a16="http://schemas.microsoft.com/office/drawing/2014/main" id="{B8DC6220-0634-32E4-C946-78877C3DE18D}"/>
              </a:ext>
            </a:extLst>
          </p:cNvPr>
          <p:cNvPicPr>
            <a:picLocks noChangeAspect="1"/>
          </p:cNvPicPr>
          <p:nvPr/>
        </p:nvPicPr>
        <p:blipFill>
          <a:blip r:embed="rId4"/>
          <a:stretch>
            <a:fillRect/>
          </a:stretch>
        </p:blipFill>
        <p:spPr>
          <a:xfrm>
            <a:off x="5015060" y="2194562"/>
            <a:ext cx="7074817" cy="4510719"/>
          </a:xfrm>
          <a:prstGeom prst="rect">
            <a:avLst/>
          </a:prstGeom>
        </p:spPr>
      </p:pic>
    </p:spTree>
    <p:extLst>
      <p:ext uri="{BB962C8B-B14F-4D97-AF65-F5344CB8AC3E}">
        <p14:creationId xmlns:p14="http://schemas.microsoft.com/office/powerpoint/2010/main" val="213673497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79DA49B-A4E4-3393-4E8F-24D37763C90A}"/>
              </a:ext>
            </a:extLst>
          </p:cNvPr>
          <p:cNvSpPr/>
          <p:nvPr/>
        </p:nvSpPr>
        <p:spPr>
          <a:xfrm>
            <a:off x="4802776" y="185012"/>
            <a:ext cx="5259977" cy="1950720"/>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chemeClr val="tx1"/>
                </a:solidFill>
                <a:latin typeface="Book Antiqua" panose="02040602050305030304" pitchFamily="18" charset="0"/>
              </a:rPr>
              <a:t>MODELLING</a:t>
            </a:r>
          </a:p>
        </p:txBody>
      </p:sp>
      <p:pic>
        <p:nvPicPr>
          <p:cNvPr id="20482" name="Picture 2" descr="Statistic Animation by Anton Zuienko on Dribbble | Powerpoint presentation  design, Graphing, Animation">
            <a:extLst>
              <a:ext uri="{FF2B5EF4-FFF2-40B4-BE49-F238E27FC236}">
                <a16:creationId xmlns:a16="http://schemas.microsoft.com/office/drawing/2014/main" id="{DBC53195-0481-BBF1-4C68-A3A7F9CF65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262" t="3299" r="23265" b="3917"/>
          <a:stretch/>
        </p:blipFill>
        <p:spPr bwMode="auto">
          <a:xfrm>
            <a:off x="5749151" y="2431006"/>
            <a:ext cx="3333891" cy="4421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82683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C51E997-DFE6-D2C0-4E8E-CD52CCA6D1FB}"/>
              </a:ext>
            </a:extLst>
          </p:cNvPr>
          <p:cNvSpPr txBox="1"/>
          <p:nvPr/>
        </p:nvSpPr>
        <p:spPr>
          <a:xfrm>
            <a:off x="2862469" y="1354315"/>
            <a:ext cx="6096000" cy="369332"/>
          </a:xfrm>
          <a:prstGeom prst="rect">
            <a:avLst/>
          </a:prstGeom>
          <a:noFill/>
        </p:spPr>
        <p:txBody>
          <a:bodyPr wrap="square">
            <a:spAutoFit/>
          </a:bodyPr>
          <a:lstStyle/>
          <a:p>
            <a:pPr marL="342900" indent="-342900" algn="ctr">
              <a:buFont typeface="+mj-lt"/>
              <a:buAutoNum type="alphaLcParenR"/>
            </a:pPr>
            <a:r>
              <a:rPr lang="fr-FR" sz="1800" b="1" dirty="0"/>
              <a:t>DISTRIBUTION des Target variables </a:t>
            </a:r>
          </a:p>
        </p:txBody>
      </p:sp>
      <p:sp>
        <p:nvSpPr>
          <p:cNvPr id="5" name="ZoneTexte 4">
            <a:extLst>
              <a:ext uri="{FF2B5EF4-FFF2-40B4-BE49-F238E27FC236}">
                <a16:creationId xmlns:a16="http://schemas.microsoft.com/office/drawing/2014/main" id="{B2CA3601-4C24-6248-B566-87FC0A70A269}"/>
              </a:ext>
            </a:extLst>
          </p:cNvPr>
          <p:cNvSpPr txBox="1"/>
          <p:nvPr/>
        </p:nvSpPr>
        <p:spPr>
          <a:xfrm>
            <a:off x="3205114" y="5635660"/>
            <a:ext cx="9096866" cy="923330"/>
          </a:xfrm>
          <a:prstGeom prst="rect">
            <a:avLst/>
          </a:prstGeom>
          <a:noFill/>
        </p:spPr>
        <p:txBody>
          <a:bodyPr wrap="square" rtlCol="0">
            <a:spAutoFit/>
          </a:bodyPr>
          <a:lstStyle/>
          <a:p>
            <a:r>
              <a:rPr lang="fr-FR" dirty="0"/>
              <a:t>Aucune de nos deux variables cibles ne sont distribuées suivant une loi normale. Nous allons donc dans la suite du travail implémenter des méthodes de normalisation afin de palier à ce problème</a:t>
            </a:r>
          </a:p>
        </p:txBody>
      </p:sp>
      <p:pic>
        <p:nvPicPr>
          <p:cNvPr id="6" name="Picture 2" descr="Computer GIFs - Obtenez le meilleur gif sur GIFER">
            <a:extLst>
              <a:ext uri="{FF2B5EF4-FFF2-40B4-BE49-F238E27FC236}">
                <a16:creationId xmlns:a16="http://schemas.microsoft.com/office/drawing/2014/main" id="{129A71C1-AABB-53AB-9751-FC61AA63CF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95B76FC-FB78-3BF0-BF60-B13A9783C887}"/>
              </a:ext>
            </a:extLst>
          </p:cNvPr>
          <p:cNvSpPr/>
          <p:nvPr/>
        </p:nvSpPr>
        <p:spPr>
          <a:xfrm>
            <a:off x="3868133" y="21444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Distribution des Target variables et Normalisation</a:t>
            </a:r>
          </a:p>
        </p:txBody>
      </p:sp>
    </p:spTree>
    <p:extLst>
      <p:ext uri="{BB962C8B-B14F-4D97-AF65-F5344CB8AC3E}">
        <p14:creationId xmlns:p14="http://schemas.microsoft.com/office/powerpoint/2010/main" val="1708241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omputer GIFs - Obtenez le meilleur gif sur GIFER">
            <a:extLst>
              <a:ext uri="{FF2B5EF4-FFF2-40B4-BE49-F238E27FC236}">
                <a16:creationId xmlns:a16="http://schemas.microsoft.com/office/drawing/2014/main" id="{129A71C1-AABB-53AB-9751-FC61AA63CF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95B76FC-FB78-3BF0-BF60-B13A9783C887}"/>
              </a:ext>
            </a:extLst>
          </p:cNvPr>
          <p:cNvSpPr/>
          <p:nvPr/>
        </p:nvSpPr>
        <p:spPr>
          <a:xfrm>
            <a:off x="3868133" y="21444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NORMALISATION des variables cibles</a:t>
            </a:r>
          </a:p>
        </p:txBody>
      </p:sp>
      <p:sp>
        <p:nvSpPr>
          <p:cNvPr id="2" name="ZoneTexte 1">
            <a:extLst>
              <a:ext uri="{FF2B5EF4-FFF2-40B4-BE49-F238E27FC236}">
                <a16:creationId xmlns:a16="http://schemas.microsoft.com/office/drawing/2014/main" id="{118B819C-D567-39EA-584D-FDBD2DB56167}"/>
              </a:ext>
            </a:extLst>
          </p:cNvPr>
          <p:cNvSpPr txBox="1"/>
          <p:nvPr/>
        </p:nvSpPr>
        <p:spPr>
          <a:xfrm>
            <a:off x="4345272" y="1132237"/>
            <a:ext cx="2732797" cy="738664"/>
          </a:xfrm>
          <a:prstGeom prst="rect">
            <a:avLst/>
          </a:prstGeom>
          <a:noFill/>
        </p:spPr>
        <p:txBody>
          <a:bodyPr wrap="square" rtlCol="0">
            <a:spAutoFit/>
          </a:bodyPr>
          <a:lstStyle/>
          <a:p>
            <a:pPr algn="ctr"/>
            <a:r>
              <a:rPr lang="fr-FR" sz="1400" b="1" dirty="0"/>
              <a:t>Méthode Min-Max </a:t>
            </a:r>
            <a:r>
              <a:rPr lang="fr-FR" sz="1400" b="1" dirty="0" err="1"/>
              <a:t>normalization</a:t>
            </a:r>
            <a:endParaRPr lang="fr-FR" sz="1400" b="1" dirty="0"/>
          </a:p>
          <a:p>
            <a:r>
              <a:rPr lang="fr-FR" sz="1400" dirty="0"/>
              <a:t>Cette méthode consiste a: </a:t>
            </a:r>
          </a:p>
          <a:p>
            <a:r>
              <a:rPr lang="fr-FR" sz="1400" b="1" dirty="0"/>
              <a:t>(Xi - </a:t>
            </a:r>
            <a:r>
              <a:rPr lang="fr-FR" sz="1400" b="1" dirty="0" err="1"/>
              <a:t>X_min</a:t>
            </a:r>
            <a:r>
              <a:rPr lang="fr-FR" sz="1400" b="1" dirty="0"/>
              <a:t>) / (</a:t>
            </a:r>
            <a:r>
              <a:rPr lang="fr-FR" sz="1400" b="1" dirty="0" err="1"/>
              <a:t>X_max</a:t>
            </a:r>
            <a:r>
              <a:rPr lang="fr-FR" sz="1400" b="1" dirty="0"/>
              <a:t> - </a:t>
            </a:r>
            <a:r>
              <a:rPr lang="fr-FR" sz="1400" b="1" dirty="0" err="1"/>
              <a:t>X_min</a:t>
            </a:r>
            <a:r>
              <a:rPr lang="fr-FR" sz="1400" b="1" dirty="0"/>
              <a:t>)</a:t>
            </a:r>
            <a:endParaRPr lang="fr-FR" sz="1400" dirty="0"/>
          </a:p>
        </p:txBody>
      </p:sp>
      <p:cxnSp>
        <p:nvCxnSpPr>
          <p:cNvPr id="3" name="Connecteur droit 2">
            <a:extLst>
              <a:ext uri="{FF2B5EF4-FFF2-40B4-BE49-F238E27FC236}">
                <a16:creationId xmlns:a16="http://schemas.microsoft.com/office/drawing/2014/main" id="{60C145DA-0FD9-355C-AC99-D991EDAD51FA}"/>
              </a:ext>
            </a:extLst>
          </p:cNvPr>
          <p:cNvCxnSpPr>
            <a:cxnSpLocks/>
          </p:cNvCxnSpPr>
          <p:nvPr/>
        </p:nvCxnSpPr>
        <p:spPr>
          <a:xfrm>
            <a:off x="7989662" y="1132237"/>
            <a:ext cx="0" cy="5466689"/>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9" name="ZoneTexte 8">
            <a:extLst>
              <a:ext uri="{FF2B5EF4-FFF2-40B4-BE49-F238E27FC236}">
                <a16:creationId xmlns:a16="http://schemas.microsoft.com/office/drawing/2014/main" id="{B99F2E3A-3AC8-21F7-BDC8-7544427523EB}"/>
              </a:ext>
            </a:extLst>
          </p:cNvPr>
          <p:cNvSpPr txBox="1"/>
          <p:nvPr/>
        </p:nvSpPr>
        <p:spPr>
          <a:xfrm>
            <a:off x="8234759" y="1132237"/>
            <a:ext cx="4136351" cy="738664"/>
          </a:xfrm>
          <a:prstGeom prst="rect">
            <a:avLst/>
          </a:prstGeom>
          <a:noFill/>
        </p:spPr>
        <p:txBody>
          <a:bodyPr wrap="square" rtlCol="0">
            <a:spAutoFit/>
          </a:bodyPr>
          <a:lstStyle/>
          <a:p>
            <a:pPr algn="ctr"/>
            <a:r>
              <a:rPr lang="fr-FR" sz="1400" b="1" dirty="0"/>
              <a:t>Méthode du logarithme</a:t>
            </a:r>
          </a:p>
          <a:p>
            <a:r>
              <a:rPr lang="fr-FR" sz="1400" dirty="0"/>
              <a:t>Il s’agit ici d’applique le logarithme à la variable dont nous voulons que la distribution soit normale.</a:t>
            </a:r>
          </a:p>
        </p:txBody>
      </p:sp>
      <p:pic>
        <p:nvPicPr>
          <p:cNvPr id="10" name="Picture 2">
            <a:extLst>
              <a:ext uri="{FF2B5EF4-FFF2-40B4-BE49-F238E27FC236}">
                <a16:creationId xmlns:a16="http://schemas.microsoft.com/office/drawing/2014/main" id="{06CA9C62-602B-2824-0789-3909DB23C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607" y="4033822"/>
            <a:ext cx="4088404" cy="261274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9A395204-670B-8941-C0F6-F5C8B872D51C}"/>
              </a:ext>
            </a:extLst>
          </p:cNvPr>
          <p:cNvPicPr>
            <a:picLocks noChangeAspect="1"/>
          </p:cNvPicPr>
          <p:nvPr/>
        </p:nvPicPr>
        <p:blipFill>
          <a:blip r:embed="rId4"/>
          <a:stretch>
            <a:fillRect/>
          </a:stretch>
        </p:blipFill>
        <p:spPr>
          <a:xfrm>
            <a:off x="8324309" y="1939257"/>
            <a:ext cx="3854723" cy="2327640"/>
          </a:xfrm>
          <a:prstGeom prst="rect">
            <a:avLst/>
          </a:prstGeom>
        </p:spPr>
      </p:pic>
      <p:pic>
        <p:nvPicPr>
          <p:cNvPr id="12" name="Image 11">
            <a:extLst>
              <a:ext uri="{FF2B5EF4-FFF2-40B4-BE49-F238E27FC236}">
                <a16:creationId xmlns:a16="http://schemas.microsoft.com/office/drawing/2014/main" id="{4CEC6475-FDC5-998A-5BAB-7123E4A0605F}"/>
              </a:ext>
            </a:extLst>
          </p:cNvPr>
          <p:cNvPicPr>
            <a:picLocks noChangeAspect="1"/>
          </p:cNvPicPr>
          <p:nvPr/>
        </p:nvPicPr>
        <p:blipFill>
          <a:blip r:embed="rId5"/>
          <a:stretch>
            <a:fillRect/>
          </a:stretch>
        </p:blipFill>
        <p:spPr>
          <a:xfrm>
            <a:off x="3354056" y="1857622"/>
            <a:ext cx="4245520" cy="2284433"/>
          </a:xfrm>
          <a:prstGeom prst="rect">
            <a:avLst/>
          </a:prstGeom>
        </p:spPr>
      </p:pic>
      <p:pic>
        <p:nvPicPr>
          <p:cNvPr id="13" name="Image 12">
            <a:extLst>
              <a:ext uri="{FF2B5EF4-FFF2-40B4-BE49-F238E27FC236}">
                <a16:creationId xmlns:a16="http://schemas.microsoft.com/office/drawing/2014/main" id="{C8976DD3-6178-90F9-D695-BA2BC556DE3F}"/>
              </a:ext>
            </a:extLst>
          </p:cNvPr>
          <p:cNvPicPr>
            <a:picLocks noChangeAspect="1"/>
          </p:cNvPicPr>
          <p:nvPr/>
        </p:nvPicPr>
        <p:blipFill>
          <a:blip r:embed="rId6"/>
          <a:stretch>
            <a:fillRect/>
          </a:stretch>
        </p:blipFill>
        <p:spPr>
          <a:xfrm>
            <a:off x="8409247" y="4239430"/>
            <a:ext cx="3782753" cy="2612748"/>
          </a:xfrm>
          <a:prstGeom prst="rect">
            <a:avLst/>
          </a:prstGeom>
        </p:spPr>
      </p:pic>
      <p:sp>
        <p:nvSpPr>
          <p:cNvPr id="14" name="ZoneTexte 13">
            <a:extLst>
              <a:ext uri="{FF2B5EF4-FFF2-40B4-BE49-F238E27FC236}">
                <a16:creationId xmlns:a16="http://schemas.microsoft.com/office/drawing/2014/main" id="{C844A0CD-33BD-5C8B-B4AD-595A525EC0A5}"/>
              </a:ext>
            </a:extLst>
          </p:cNvPr>
          <p:cNvSpPr txBox="1"/>
          <p:nvPr/>
        </p:nvSpPr>
        <p:spPr>
          <a:xfrm>
            <a:off x="2003020" y="6413494"/>
            <a:ext cx="7301552" cy="369332"/>
          </a:xfrm>
          <a:prstGeom prst="rect">
            <a:avLst/>
          </a:prstGeom>
          <a:noFill/>
        </p:spPr>
        <p:txBody>
          <a:bodyPr wrap="square" rtlCol="0">
            <a:spAutoFit/>
          </a:bodyPr>
          <a:lstStyle/>
          <a:p>
            <a:pPr algn="ctr"/>
            <a:r>
              <a:rPr lang="fr-FR" dirty="0"/>
              <a:t>Source: Calculs des auteurs via python</a:t>
            </a:r>
          </a:p>
        </p:txBody>
      </p:sp>
    </p:spTree>
    <p:extLst>
      <p:ext uri="{BB962C8B-B14F-4D97-AF65-F5344CB8AC3E}">
        <p14:creationId xmlns:p14="http://schemas.microsoft.com/office/powerpoint/2010/main" val="3174823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AFC99880-A953-B6C5-60F6-6E8418FBDF5E}"/>
              </a:ext>
            </a:extLst>
          </p:cNvPr>
          <p:cNvSpPr txBox="1"/>
          <p:nvPr/>
        </p:nvSpPr>
        <p:spPr>
          <a:xfrm>
            <a:off x="3601039" y="1491227"/>
            <a:ext cx="7701699" cy="4524315"/>
          </a:xfrm>
          <a:prstGeom prst="rect">
            <a:avLst/>
          </a:prstGeom>
          <a:noFill/>
        </p:spPr>
        <p:txBody>
          <a:bodyPr wrap="square" rtlCol="0">
            <a:spAutoFit/>
          </a:bodyPr>
          <a:lstStyle/>
          <a:p>
            <a:pPr algn="ctr"/>
            <a:r>
              <a:rPr lang="fr-FR" b="1" dirty="0"/>
              <a:t>1)     IMPLEMENTATION D’UN PREMIER MODELE: </a:t>
            </a:r>
            <a:r>
              <a:rPr lang="fr-FR" b="1" dirty="0">
                <a:solidFill>
                  <a:srgbClr val="FF0000"/>
                </a:solidFill>
              </a:rPr>
              <a:t>LINEAR REGRESSION</a:t>
            </a:r>
            <a:endParaRPr lang="fr-FR" dirty="0">
              <a:solidFill>
                <a:srgbClr val="FF0000"/>
              </a:solidFill>
            </a:endParaRPr>
          </a:p>
          <a:p>
            <a:pPr algn="ctr"/>
            <a:endParaRPr lang="fr-FR" dirty="0"/>
          </a:p>
          <a:p>
            <a:pPr algn="ctr"/>
            <a:r>
              <a:rPr lang="fr-FR" dirty="0"/>
              <a:t>Formule mathématique:</a:t>
            </a:r>
          </a:p>
          <a:p>
            <a:pPr algn="ctr"/>
            <a:endParaRPr lang="fr-FR" dirty="0"/>
          </a:p>
          <a:p>
            <a:pPr algn="ctr"/>
            <a:endParaRPr lang="fr-FR" dirty="0"/>
          </a:p>
          <a:p>
            <a:pPr algn="ctr"/>
            <a:r>
              <a:rPr lang="fr-FR" dirty="0"/>
              <a:t>Explication du modèle:</a:t>
            </a:r>
          </a:p>
          <a:p>
            <a:pPr algn="ctr"/>
            <a:endParaRPr lang="fr-FR" dirty="0"/>
          </a:p>
          <a:p>
            <a:pPr algn="ctr"/>
            <a:endParaRPr lang="fr-FR" dirty="0"/>
          </a:p>
          <a:p>
            <a:pPr algn="ctr"/>
            <a:endParaRPr lang="fr-FR" dirty="0"/>
          </a:p>
          <a:p>
            <a:pPr algn="ctr"/>
            <a:r>
              <a:rPr lang="fr-FR" dirty="0"/>
              <a:t>Evaluation du </a:t>
            </a:r>
            <a:r>
              <a:rPr lang="fr-FR" b="1" dirty="0" err="1">
                <a:solidFill>
                  <a:srgbClr val="FF0000"/>
                </a:solidFill>
              </a:rPr>
              <a:t>linear</a:t>
            </a:r>
            <a:r>
              <a:rPr lang="fr-FR" b="1" dirty="0">
                <a:solidFill>
                  <a:srgbClr val="FF0000"/>
                </a:solidFill>
              </a:rPr>
              <a:t> </a:t>
            </a:r>
            <a:r>
              <a:rPr lang="fr-FR" b="1" dirty="0" err="1">
                <a:solidFill>
                  <a:srgbClr val="FF0000"/>
                </a:solidFill>
              </a:rPr>
              <a:t>regression</a:t>
            </a:r>
            <a:endParaRPr lang="fr-FR" b="1" dirty="0">
              <a:solidFill>
                <a:srgbClr val="FF0000"/>
              </a:solidFill>
            </a:endParaRPr>
          </a:p>
          <a:p>
            <a:pPr algn="ctr"/>
            <a:endParaRPr lang="fr-FR" b="1" dirty="0">
              <a:solidFill>
                <a:srgbClr val="FF0000"/>
              </a:solidFill>
            </a:endParaRPr>
          </a:p>
          <a:p>
            <a:pPr algn="ctr"/>
            <a:endParaRPr lang="fr-FR" b="1" dirty="0">
              <a:solidFill>
                <a:srgbClr val="FF0000"/>
              </a:solidFill>
            </a:endParaRPr>
          </a:p>
          <a:p>
            <a:pPr algn="ctr"/>
            <a:endParaRPr lang="fr-FR" b="1" dirty="0">
              <a:solidFill>
                <a:srgbClr val="FF0000"/>
              </a:solidFill>
            </a:endParaRPr>
          </a:p>
          <a:p>
            <a:r>
              <a:rPr lang="fr-FR" b="1" dirty="0">
                <a:solidFill>
                  <a:srgbClr val="0070C0"/>
                </a:solidFill>
              </a:rPr>
              <a:t>R2 score: </a:t>
            </a:r>
            <a:r>
              <a:rPr lang="fr-FR" dirty="0"/>
              <a:t>Mesure la qualité de la prédiction, c’est-à-dire la capacité du modèle à expliquer la variable cible.</a:t>
            </a:r>
          </a:p>
          <a:p>
            <a:endParaRPr lang="fr-FR" dirty="0"/>
          </a:p>
        </p:txBody>
      </p:sp>
      <p:pic>
        <p:nvPicPr>
          <p:cNvPr id="4" name="Picture 2" descr="Computer GIFs - Obtenez le meilleur gif sur GIFER">
            <a:extLst>
              <a:ext uri="{FF2B5EF4-FFF2-40B4-BE49-F238E27FC236}">
                <a16:creationId xmlns:a16="http://schemas.microsoft.com/office/drawing/2014/main" id="{64278914-06A5-4A78-F64B-0A83F58020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A0B0BC7-3281-4B35-2221-0F4E12792D57}"/>
              </a:ext>
            </a:extLst>
          </p:cNvPr>
          <p:cNvSpPr/>
          <p:nvPr/>
        </p:nvSpPr>
        <p:spPr>
          <a:xfrm>
            <a:off x="3839852" y="234322"/>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MODELISATION</a:t>
            </a:r>
          </a:p>
        </p:txBody>
      </p:sp>
    </p:spTree>
    <p:extLst>
      <p:ext uri="{BB962C8B-B14F-4D97-AF65-F5344CB8AC3E}">
        <p14:creationId xmlns:p14="http://schemas.microsoft.com/office/powerpoint/2010/main" val="3051753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CD08A67-1349-EDEF-C468-28CD4E283D4B}"/>
              </a:ext>
            </a:extLst>
          </p:cNvPr>
          <p:cNvSpPr txBox="1"/>
          <p:nvPr/>
        </p:nvSpPr>
        <p:spPr>
          <a:xfrm>
            <a:off x="3808429" y="4275407"/>
            <a:ext cx="8211810" cy="23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FR" sz="1400" b="1" dirty="0">
                <a:latin typeface="Times New Roman" panose="02020603050405020304" pitchFamily="18" charset="0"/>
                <a:cs typeface="Times New Roman" panose="02020603050405020304" pitchFamily="18" charset="0"/>
              </a:rPr>
              <a:t>score assez élevé (0,63) sur les données d’entrainement </a:t>
            </a:r>
          </a:p>
          <a:p>
            <a:pPr marL="285750" indent="-285750">
              <a:lnSpc>
                <a:spcPct val="150000"/>
              </a:lnSpc>
              <a:buFont typeface="Arial" panose="020B0604020202020204" pitchFamily="34" charset="0"/>
              <a:buChar char="•"/>
            </a:pPr>
            <a:endParaRPr lang="fr-FR" sz="1400" b="1"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fr-FR" sz="1400" b="1" dirty="0">
                <a:latin typeface="Times New Roman" panose="02020603050405020304" pitchFamily="18" charset="0"/>
                <a:cs typeface="Times New Roman" panose="02020603050405020304" pitchFamily="18" charset="0"/>
              </a:rPr>
              <a:t>Score légèrement moins élevé (0,61) sur les données de test</a:t>
            </a:r>
            <a:r>
              <a:rPr lang="fr-FR" sz="1400" dirty="0">
                <a:latin typeface="Times New Roman" panose="02020603050405020304" pitchFamily="18" charset="0"/>
                <a:cs typeface="Times New Roman" panose="02020603050405020304" pitchFamily="18" charset="0"/>
              </a:rPr>
              <a:t>. Le modèle est capable de s’ajuster aussi bien aux données d’entrainement qu’à d’autres données qu’il n’a jamais rencontré.</a:t>
            </a:r>
          </a:p>
          <a:p>
            <a:pPr marL="285750" indent="-285750">
              <a:lnSpc>
                <a:spcPct val="150000"/>
              </a:lnSpc>
              <a:buFont typeface="Arial" panose="020B0604020202020204" pitchFamily="34" charset="0"/>
              <a:buChar char="•"/>
            </a:pPr>
            <a:endParaRPr lang="fr-FR" sz="1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fr-FR" sz="1400" dirty="0">
                <a:latin typeface="Times New Roman" panose="02020603050405020304" pitchFamily="18" charset="0"/>
                <a:cs typeface="Times New Roman" panose="02020603050405020304" pitchFamily="18" charset="0"/>
              </a:rPr>
              <a:t>Le </a:t>
            </a:r>
            <a:r>
              <a:rPr lang="fr-FR" sz="1400" b="1" dirty="0">
                <a:latin typeface="Times New Roman" panose="02020603050405020304" pitchFamily="18" charset="0"/>
                <a:cs typeface="Times New Roman" panose="02020603050405020304" pitchFamily="18" charset="0"/>
              </a:rPr>
              <a:t>mean square error </a:t>
            </a:r>
            <a:r>
              <a:rPr lang="fr-FR" sz="1400" dirty="0">
                <a:latin typeface="Times New Roman" panose="02020603050405020304" pitchFamily="18" charset="0"/>
                <a:cs typeface="Times New Roman" panose="02020603050405020304" pitchFamily="18" charset="0"/>
              </a:rPr>
              <a:t>et le </a:t>
            </a:r>
            <a:r>
              <a:rPr lang="fr-FR" sz="1400" b="1" dirty="0">
                <a:latin typeface="Times New Roman" panose="02020603050405020304" pitchFamily="18" charset="0"/>
                <a:cs typeface="Times New Roman" panose="02020603050405020304" pitchFamily="18" charset="0"/>
              </a:rPr>
              <a:t>root mean square error </a:t>
            </a:r>
            <a:r>
              <a:rPr lang="fr-FR" sz="1400" dirty="0">
                <a:latin typeface="Times New Roman" panose="02020603050405020304" pitchFamily="18" charset="0"/>
                <a:cs typeface="Times New Roman" panose="02020603050405020304" pitchFamily="18" charset="0"/>
              </a:rPr>
              <a:t>sont assez faibles: les erreurs commises sur l’estimation des valeurs de nos variables cibles sont faibles. Le LinearRegression() est assez précis</a:t>
            </a:r>
          </a:p>
        </p:txBody>
      </p:sp>
      <p:graphicFrame>
        <p:nvGraphicFramePr>
          <p:cNvPr id="7" name="Graphique 6">
            <a:extLst>
              <a:ext uri="{FF2B5EF4-FFF2-40B4-BE49-F238E27FC236}">
                <a16:creationId xmlns:a16="http://schemas.microsoft.com/office/drawing/2014/main" id="{3735EE87-8B22-0A44-7B12-792CF8BBFFF3}"/>
              </a:ext>
            </a:extLst>
          </p:cNvPr>
          <p:cNvGraphicFramePr>
            <a:graphicFrameLocks/>
          </p:cNvGraphicFramePr>
          <p:nvPr>
            <p:extLst>
              <p:ext uri="{D42A27DB-BD31-4B8C-83A1-F6EECF244321}">
                <p14:modId xmlns:p14="http://schemas.microsoft.com/office/powerpoint/2010/main" val="1619643882"/>
              </p:ext>
            </p:extLst>
          </p:nvPr>
        </p:nvGraphicFramePr>
        <p:xfrm>
          <a:off x="5863472" y="0"/>
          <a:ext cx="5878207" cy="3919543"/>
        </p:xfrm>
        <a:graphic>
          <a:graphicData uri="http://schemas.openxmlformats.org/drawingml/2006/chart">
            <c:chart xmlns:c="http://schemas.openxmlformats.org/drawingml/2006/chart" xmlns:r="http://schemas.openxmlformats.org/officeDocument/2006/relationships" r:id="rId2"/>
          </a:graphicData>
        </a:graphic>
      </p:graphicFrame>
      <p:sp>
        <p:nvSpPr>
          <p:cNvPr id="9" name="ZoneTexte 8">
            <a:extLst>
              <a:ext uri="{FF2B5EF4-FFF2-40B4-BE49-F238E27FC236}">
                <a16:creationId xmlns:a16="http://schemas.microsoft.com/office/drawing/2014/main" id="{F1CB1313-9052-EC2C-07E2-8F80CF753500}"/>
              </a:ext>
            </a:extLst>
          </p:cNvPr>
          <p:cNvSpPr txBox="1"/>
          <p:nvPr/>
        </p:nvSpPr>
        <p:spPr>
          <a:xfrm>
            <a:off x="8851508" y="3919543"/>
            <a:ext cx="2611485" cy="276999"/>
          </a:xfrm>
          <a:prstGeom prst="rect">
            <a:avLst/>
          </a:prstGeom>
          <a:noFill/>
        </p:spPr>
        <p:txBody>
          <a:bodyPr wrap="square" rtlCol="0">
            <a:spAutoFit/>
          </a:bodyPr>
          <a:lstStyle/>
          <a:p>
            <a:r>
              <a:rPr lang="fr-FR" sz="1200" dirty="0"/>
              <a:t>Source: Calculs des auteurs via python</a:t>
            </a:r>
          </a:p>
        </p:txBody>
      </p:sp>
      <p:pic>
        <p:nvPicPr>
          <p:cNvPr id="2" name="Picture 2" descr="Computer GIFs - Obtenez le meilleur gif sur GIFER">
            <a:extLst>
              <a:ext uri="{FF2B5EF4-FFF2-40B4-BE49-F238E27FC236}">
                <a16:creationId xmlns:a16="http://schemas.microsoft.com/office/drawing/2014/main" id="{2AEAF9D8-205A-BD1C-0902-6E974982CB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591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41D27F55-5E41-87FB-7C1A-338E13640219}"/>
              </a:ext>
            </a:extLst>
          </p:cNvPr>
          <p:cNvSpPr txBox="1"/>
          <p:nvPr/>
        </p:nvSpPr>
        <p:spPr>
          <a:xfrm>
            <a:off x="3572759" y="1289128"/>
            <a:ext cx="7145517" cy="3956852"/>
          </a:xfrm>
          <a:prstGeom prst="rect">
            <a:avLst/>
          </a:prstGeom>
          <a:noFill/>
        </p:spPr>
        <p:txBody>
          <a:bodyPr wrap="square" rtlCol="0">
            <a:spAutoFit/>
          </a:bodyPr>
          <a:lstStyle/>
          <a:p>
            <a:pPr>
              <a:lnSpc>
                <a:spcPct val="200000"/>
              </a:lnSpc>
            </a:pPr>
            <a:r>
              <a:rPr lang="fr-FR" sz="1600" b="1" dirty="0">
                <a:latin typeface="Times New Roman" panose="02020603050405020304" pitchFamily="18" charset="0"/>
                <a:cs typeface="Times New Roman" panose="02020603050405020304" pitchFamily="18" charset="0"/>
              </a:rPr>
              <a:t>2. 1)  Les modèles de régression linéaire que nous avons voulus comparer sont </a:t>
            </a:r>
            <a:r>
              <a:rPr lang="fr-FR" sz="1600" dirty="0">
                <a:latin typeface="Times New Roman" panose="02020603050405020304" pitchFamily="18" charset="0"/>
                <a:cs typeface="Times New Roman" panose="02020603050405020304" pitchFamily="18" charset="0"/>
              </a:rPr>
              <a:t>: </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LinearRegression()</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Ridge()</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Lasso</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ElasticNet()</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SGDRegressor(),</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RandomForestRegressor()</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XGBRegressor()</a:t>
            </a:r>
          </a:p>
        </p:txBody>
      </p:sp>
      <p:pic>
        <p:nvPicPr>
          <p:cNvPr id="2" name="Picture 2" descr="Computer GIFs - Obtenez le meilleur gif sur GIFER">
            <a:extLst>
              <a:ext uri="{FF2B5EF4-FFF2-40B4-BE49-F238E27FC236}">
                <a16:creationId xmlns:a16="http://schemas.microsoft.com/office/drawing/2014/main" id="{CD763ACC-6DA7-16E4-326C-1064D952DE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4B55973-B348-8628-6588-02C20D3EC7D3}"/>
              </a:ext>
            </a:extLst>
          </p:cNvPr>
          <p:cNvSpPr/>
          <p:nvPr/>
        </p:nvSpPr>
        <p:spPr>
          <a:xfrm>
            <a:off x="3299381" y="234322"/>
            <a:ext cx="8748075"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Mise au point d’un Pipeline: COMPARAISON DE 7 modèles</a:t>
            </a:r>
          </a:p>
        </p:txBody>
      </p:sp>
    </p:spTree>
    <p:extLst>
      <p:ext uri="{BB962C8B-B14F-4D97-AF65-F5344CB8AC3E}">
        <p14:creationId xmlns:p14="http://schemas.microsoft.com/office/powerpoint/2010/main" val="1570520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731A7073-44C6-2EDB-CDF7-2DFC46201639}"/>
              </a:ext>
            </a:extLst>
          </p:cNvPr>
          <p:cNvSpPr txBox="1"/>
          <p:nvPr/>
        </p:nvSpPr>
        <p:spPr>
          <a:xfrm>
            <a:off x="4038253" y="1261223"/>
            <a:ext cx="7330473" cy="4613058"/>
          </a:xfrm>
          <a:prstGeom prst="rect">
            <a:avLst/>
          </a:prstGeom>
          <a:noFill/>
        </p:spPr>
        <p:txBody>
          <a:bodyPr wrap="square" rtlCol="0">
            <a:spAutoFit/>
          </a:bodyPr>
          <a:lstStyle/>
          <a:p>
            <a:pPr algn="ctr">
              <a:lnSpc>
                <a:spcPct val="150000"/>
              </a:lnSpc>
            </a:pPr>
            <a:r>
              <a:rPr lang="fr-FR" sz="1600" dirty="0">
                <a:latin typeface="Times New Roman" panose="02020603050405020304" pitchFamily="18" charset="0"/>
                <a:cs typeface="Times New Roman" panose="02020603050405020304" pitchFamily="18" charset="0"/>
              </a:rPr>
              <a:t>b)  Ridge()</a:t>
            </a:r>
          </a:p>
          <a:p>
            <a:pPr>
              <a:lnSpc>
                <a:spcPct val="150000"/>
              </a:lnSpc>
            </a:pPr>
            <a:endParaRPr lang="fr-FR" sz="1600" dirty="0">
              <a:latin typeface="Times New Roman" panose="02020603050405020304" pitchFamily="18" charset="0"/>
              <a:cs typeface="Times New Roman" panose="02020603050405020304" pitchFamily="18" charset="0"/>
            </a:endParaRPr>
          </a:p>
          <a:p>
            <a:pPr>
              <a:lnSpc>
                <a:spcPct val="150000"/>
              </a:lnSpc>
            </a:pPr>
            <a:r>
              <a:rPr lang="fr-FR" sz="1600" b="1" dirty="0">
                <a:latin typeface="Times New Roman" panose="02020603050405020304" pitchFamily="18" charset="0"/>
                <a:cs typeface="Times New Roman" panose="02020603050405020304" pitchFamily="18" charset="0"/>
              </a:rPr>
              <a:t>Avantages du Ridge :</a:t>
            </a:r>
          </a:p>
          <a:p>
            <a:pPr>
              <a:lnSpc>
                <a:spcPct val="150000"/>
              </a:lnSpc>
            </a:pPr>
            <a:r>
              <a:rPr lang="fr-FR" sz="1600" dirty="0">
                <a:latin typeface="Times New Roman" panose="02020603050405020304" pitchFamily="18" charset="0"/>
                <a:cs typeface="Times New Roman" panose="02020603050405020304" pitchFamily="18" charset="0"/>
              </a:rPr>
              <a:t> -Capable de bien fonctionner même lorsque les features sont corrélés</a:t>
            </a:r>
          </a:p>
          <a:p>
            <a:pPr>
              <a:lnSpc>
                <a:spcPct val="150000"/>
              </a:lnSpc>
            </a:pPr>
            <a:r>
              <a:rPr lang="fr-FR" sz="1600" dirty="0">
                <a:latin typeface="Times New Roman" panose="02020603050405020304" pitchFamily="18" charset="0"/>
                <a:cs typeface="Times New Roman" panose="02020603050405020304" pitchFamily="18" charset="0"/>
              </a:rPr>
              <a:t>-Permet d’éviter l’</a:t>
            </a:r>
            <a:r>
              <a:rPr lang="fr-FR" sz="1600" dirty="0" err="1">
                <a:latin typeface="Times New Roman" panose="02020603050405020304" pitchFamily="18" charset="0"/>
                <a:cs typeface="Times New Roman" panose="02020603050405020304" pitchFamily="18" charset="0"/>
              </a:rPr>
              <a:t>overfitting</a:t>
            </a:r>
            <a:endParaRPr lang="fr-FR" sz="1600" dirty="0">
              <a:latin typeface="Times New Roman" panose="02020603050405020304" pitchFamily="18" charset="0"/>
              <a:cs typeface="Times New Roman" panose="02020603050405020304" pitchFamily="18" charset="0"/>
            </a:endParaRPr>
          </a:p>
          <a:p>
            <a:pPr>
              <a:lnSpc>
                <a:spcPct val="150000"/>
              </a:lnSpc>
            </a:pPr>
            <a:r>
              <a:rPr lang="fr-FR" sz="1600" dirty="0">
                <a:latin typeface="Times New Roman" panose="02020603050405020304" pitchFamily="18" charset="0"/>
                <a:cs typeface="Times New Roman" panose="02020603050405020304" pitchFamily="18" charset="0"/>
              </a:rPr>
              <a:t>-Moins sensible aux valeurs aberrantes que les autres modèles</a:t>
            </a:r>
          </a:p>
          <a:p>
            <a:pPr>
              <a:lnSpc>
                <a:spcPct val="150000"/>
              </a:lnSpc>
            </a:pPr>
            <a:endParaRPr lang="fr-FR" sz="1600" dirty="0">
              <a:latin typeface="Times New Roman" panose="02020603050405020304" pitchFamily="18" charset="0"/>
              <a:cs typeface="Times New Roman" panose="02020603050405020304" pitchFamily="18" charset="0"/>
            </a:endParaRPr>
          </a:p>
          <a:p>
            <a:pPr>
              <a:lnSpc>
                <a:spcPct val="150000"/>
              </a:lnSpc>
            </a:pPr>
            <a:r>
              <a:rPr lang="fr-FR" sz="1600" b="1" dirty="0">
                <a:latin typeface="Times New Roman" panose="02020603050405020304" pitchFamily="18" charset="0"/>
                <a:cs typeface="Times New Roman" panose="02020603050405020304" pitchFamily="18" charset="0"/>
              </a:rPr>
              <a:t>Inconvénients</a:t>
            </a:r>
            <a:r>
              <a:rPr lang="fr-FR" sz="1600" dirty="0">
                <a:latin typeface="Times New Roman" panose="02020603050405020304" pitchFamily="18" charset="0"/>
                <a:cs typeface="Times New Roman" panose="02020603050405020304" pitchFamily="18" charset="0"/>
              </a:rPr>
              <a:t>: </a:t>
            </a:r>
          </a:p>
          <a:p>
            <a:pPr lvl="1">
              <a:lnSpc>
                <a:spcPct val="150000"/>
              </a:lnSpc>
            </a:pPr>
            <a:r>
              <a:rPr lang="fr-FR" sz="1600" dirty="0">
                <a:latin typeface="Times New Roman" panose="02020603050405020304" pitchFamily="18" charset="0"/>
                <a:cs typeface="Times New Roman" panose="02020603050405020304" pitchFamily="18" charset="0"/>
              </a:rPr>
              <a:t>-sensibles au choix du paramètre lambda</a:t>
            </a:r>
          </a:p>
          <a:p>
            <a:pPr lvl="1">
              <a:lnSpc>
                <a:spcPct val="150000"/>
              </a:lnSpc>
            </a:pPr>
            <a:r>
              <a:rPr lang="fr-FR" sz="1600" dirty="0">
                <a:latin typeface="Times New Roman" panose="02020603050405020304" pitchFamily="18" charset="0"/>
                <a:cs typeface="Times New Roman" panose="02020603050405020304" pitchFamily="18" charset="0"/>
              </a:rPr>
              <a:t>-coûteuse en calcul, en particulier lorsque le nombre de features est important. </a:t>
            </a:r>
          </a:p>
          <a:p>
            <a:pPr lvl="1">
              <a:lnSpc>
                <a:spcPct val="150000"/>
              </a:lnSpc>
            </a:pPr>
            <a:r>
              <a:rPr lang="fr-FR" sz="1600" dirty="0">
                <a:latin typeface="Times New Roman" panose="02020603050405020304" pitchFamily="18" charset="0"/>
                <a:cs typeface="Times New Roman" panose="02020603050405020304" pitchFamily="18" charset="0"/>
              </a:rPr>
              <a:t>-Les données doivent suivre une distribution normale</a:t>
            </a:r>
          </a:p>
          <a:p>
            <a:pPr algn="ctr">
              <a:lnSpc>
                <a:spcPct val="150000"/>
              </a:lnSpc>
            </a:pPr>
            <a:endParaRPr lang="fr-FR" sz="1600" dirty="0">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F9ED8FB7-2672-A5D0-DE1C-75B5C9C82A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 name="Picture 2" descr="Computer GIFs - Obtenez le meilleur gif sur GIFER">
            <a:extLst>
              <a:ext uri="{FF2B5EF4-FFF2-40B4-BE49-F238E27FC236}">
                <a16:creationId xmlns:a16="http://schemas.microsoft.com/office/drawing/2014/main" id="{800B4C7D-B105-41B4-5A9C-B0A2282D92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909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FC9A143-CE1E-AAF5-0744-07D6D2D72041}"/>
              </a:ext>
            </a:extLst>
          </p:cNvPr>
          <p:cNvSpPr txBox="1"/>
          <p:nvPr/>
        </p:nvSpPr>
        <p:spPr>
          <a:xfrm>
            <a:off x="3723587" y="1139257"/>
            <a:ext cx="7808536" cy="3782061"/>
          </a:xfrm>
          <a:prstGeom prst="rect">
            <a:avLst/>
          </a:prstGeom>
          <a:noFill/>
        </p:spPr>
        <p:txBody>
          <a:bodyPr wrap="square">
            <a:spAutoFit/>
          </a:bodyPr>
          <a:lstStyle/>
          <a:p>
            <a:pPr algn="ctr">
              <a:lnSpc>
                <a:spcPct val="150000"/>
              </a:lnSpc>
            </a:pPr>
            <a:r>
              <a:rPr lang="fr-FR" dirty="0">
                <a:latin typeface="Times New Roman" panose="02020603050405020304" pitchFamily="18" charset="0"/>
                <a:cs typeface="Times New Roman" panose="02020603050405020304" pitchFamily="18" charset="0"/>
              </a:rPr>
              <a:t>c)  Lasso</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avantages du Lasso : </a:t>
            </a:r>
          </a:p>
          <a:p>
            <a:pPr lvl="1">
              <a:lnSpc>
                <a:spcPct val="150000"/>
              </a:lnSpc>
            </a:pPr>
            <a:r>
              <a:rPr lang="fr-FR" dirty="0">
                <a:latin typeface="Times New Roman" panose="02020603050405020304" pitchFamily="18" charset="0"/>
                <a:cs typeface="Times New Roman" panose="02020603050405020304" pitchFamily="18" charset="0"/>
              </a:rPr>
              <a:t>-Grande dimension, c’est-à-dire le lasso fonctionne dans les cas où le nombre d'individus est inférieur au nombre de variables (n&lt;p)}</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Inconvénients</a:t>
            </a:r>
            <a:r>
              <a:rPr lang="fr-FR"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-N’est pas approprié lorsque les features sont très </a:t>
            </a:r>
            <a:r>
              <a:rPr lang="fr-FR" dirty="0" err="1">
                <a:latin typeface="Times New Roman" panose="02020603050405020304" pitchFamily="18" charset="0"/>
                <a:cs typeface="Times New Roman" panose="02020603050405020304" pitchFamily="18" charset="0"/>
              </a:rPr>
              <a:t>correlés</a:t>
            </a:r>
            <a:endParaRPr lang="fr-FR" dirty="0">
              <a:latin typeface="Times New Roman" panose="02020603050405020304" pitchFamily="18" charset="0"/>
              <a:cs typeface="Times New Roman" panose="02020603050405020304" pitchFamily="18" charset="0"/>
            </a:endParaRPr>
          </a:p>
          <a:p>
            <a:pPr lvl="1">
              <a:lnSpc>
                <a:spcPct val="150000"/>
              </a:lnSpc>
            </a:pPr>
            <a:r>
              <a:rPr lang="fr-FR" dirty="0">
                <a:latin typeface="Times New Roman" panose="02020603050405020304" pitchFamily="18" charset="0"/>
                <a:cs typeface="Times New Roman" panose="02020603050405020304" pitchFamily="18" charset="0"/>
              </a:rPr>
              <a:t>-Il peut être biaisé en faveur des variables à plus grande échelle	</a:t>
            </a:r>
          </a:p>
        </p:txBody>
      </p:sp>
      <p:pic>
        <p:nvPicPr>
          <p:cNvPr id="2" name="Picture 2" descr="Computer GIFs - Obtenez le meilleur gif sur GIFER">
            <a:extLst>
              <a:ext uri="{FF2B5EF4-FFF2-40B4-BE49-F238E27FC236}">
                <a16:creationId xmlns:a16="http://schemas.microsoft.com/office/drawing/2014/main" id="{5A01944E-383B-E706-4C6A-76504F61E8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33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3F42440-D535-2A02-7BA0-8B2EC576C10E}"/>
              </a:ext>
            </a:extLst>
          </p:cNvPr>
          <p:cNvPicPr>
            <a:picLocks noChangeAspect="1"/>
          </p:cNvPicPr>
          <p:nvPr/>
        </p:nvPicPr>
        <p:blipFill rotWithShape="1">
          <a:blip r:embed="rId2">
            <a:extLst>
              <a:ext uri="{28A0092B-C50C-407E-A947-70E740481C1C}">
                <a14:useLocalDpi xmlns:a14="http://schemas.microsoft.com/office/drawing/2010/main" val="0"/>
              </a:ext>
            </a:extLst>
          </a:blip>
          <a:srcRect l="29131" r="26816"/>
          <a:stretch/>
        </p:blipFill>
        <p:spPr>
          <a:xfrm>
            <a:off x="7754755" y="0"/>
            <a:ext cx="4437245" cy="6857019"/>
          </a:xfrm>
          <a:prstGeom prst="rect">
            <a:avLst/>
          </a:prstGeom>
        </p:spPr>
      </p:pic>
      <p:sp>
        <p:nvSpPr>
          <p:cNvPr id="7" name="ZoneTexte 6">
            <a:extLst>
              <a:ext uri="{FF2B5EF4-FFF2-40B4-BE49-F238E27FC236}">
                <a16:creationId xmlns:a16="http://schemas.microsoft.com/office/drawing/2014/main" id="{923CEF8D-F8B6-0699-726B-33E44AD88F07}"/>
              </a:ext>
            </a:extLst>
          </p:cNvPr>
          <p:cNvSpPr txBox="1"/>
          <p:nvPr/>
        </p:nvSpPr>
        <p:spPr>
          <a:xfrm>
            <a:off x="0" y="274327"/>
            <a:ext cx="7559040" cy="5963427"/>
          </a:xfrm>
          <a:prstGeom prst="rect">
            <a:avLst/>
          </a:prstGeom>
          <a:noFill/>
        </p:spPr>
        <p:txBody>
          <a:bodyPr wrap="square">
            <a:spAutoFit/>
          </a:bodyPr>
          <a:lstStyle/>
          <a:p>
            <a:pPr algn="ctr">
              <a:lnSpc>
                <a:spcPct val="150000"/>
              </a:lnSpc>
            </a:pPr>
            <a:r>
              <a:rPr lang="fr-FR" sz="1600" b="1" dirty="0"/>
              <a:t>Plan de la soutenance</a:t>
            </a:r>
            <a:endParaRPr lang="fr-FR" sz="1600" dirty="0"/>
          </a:p>
          <a:p>
            <a:pPr algn="just">
              <a:lnSpc>
                <a:spcPct val="150000"/>
              </a:lnSpc>
            </a:pPr>
            <a:endParaRPr lang="fr-FR" sz="1600" dirty="0"/>
          </a:p>
          <a:p>
            <a:pPr algn="just">
              <a:lnSpc>
                <a:spcPct val="150000"/>
              </a:lnSpc>
            </a:pPr>
            <a:r>
              <a:rPr lang="fr-FR" sz="1600" b="1" dirty="0"/>
              <a:t>Partie I : </a:t>
            </a:r>
            <a:r>
              <a:rPr lang="fr-FR" sz="1600" b="1" dirty="0" err="1"/>
              <a:t>Preprocessing</a:t>
            </a:r>
            <a:r>
              <a:rPr lang="fr-FR" sz="1600" b="1" dirty="0"/>
              <a:t> (Pré-traitement)</a:t>
            </a:r>
          </a:p>
          <a:p>
            <a:pPr algn="just">
              <a:lnSpc>
                <a:spcPct val="150000"/>
              </a:lnSpc>
            </a:pPr>
            <a:r>
              <a:rPr lang="fr-FR" sz="1600" dirty="0"/>
              <a:t>	Présentation des caractéristiques des bases</a:t>
            </a:r>
          </a:p>
          <a:p>
            <a:pPr algn="just">
              <a:lnSpc>
                <a:spcPct val="150000"/>
              </a:lnSpc>
            </a:pPr>
            <a:r>
              <a:rPr lang="fr-FR" sz="1600" dirty="0"/>
              <a:t>	Comparaison des bases</a:t>
            </a:r>
          </a:p>
          <a:p>
            <a:pPr algn="just">
              <a:lnSpc>
                <a:spcPct val="150000"/>
              </a:lnSpc>
            </a:pPr>
            <a:r>
              <a:rPr lang="fr-FR" sz="1600" dirty="0"/>
              <a:t>	Correction de la base concaténée ( % de NaN élevé, Répétition de variables)</a:t>
            </a:r>
          </a:p>
          <a:p>
            <a:pPr algn="just">
              <a:lnSpc>
                <a:spcPct val="150000"/>
              </a:lnSpc>
            </a:pPr>
            <a:r>
              <a:rPr lang="fr-FR" sz="1600" dirty="0"/>
              <a:t>	Imputation des valeurs manquantes</a:t>
            </a:r>
          </a:p>
          <a:p>
            <a:pPr algn="just">
              <a:lnSpc>
                <a:spcPct val="150000"/>
              </a:lnSpc>
            </a:pPr>
            <a:r>
              <a:rPr lang="fr-FR" sz="1600" dirty="0"/>
              <a:t>	Analyses statistiques par catégorie de variables et visualisation</a:t>
            </a:r>
          </a:p>
          <a:p>
            <a:pPr algn="just">
              <a:lnSpc>
                <a:spcPct val="150000"/>
              </a:lnSpc>
            </a:pPr>
            <a:r>
              <a:rPr lang="fr-FR" sz="1600" dirty="0"/>
              <a:t>	Recodage des variables catégorielles et Correction des valeurs aberrantes</a:t>
            </a:r>
          </a:p>
          <a:p>
            <a:pPr algn="just">
              <a:lnSpc>
                <a:spcPct val="150000"/>
              </a:lnSpc>
            </a:pPr>
            <a:r>
              <a:rPr lang="fr-FR" sz="1600" dirty="0"/>
              <a:t>	Encodage et exportation de la base finale</a:t>
            </a:r>
          </a:p>
          <a:p>
            <a:pPr algn="just">
              <a:lnSpc>
                <a:spcPct val="150000"/>
              </a:lnSpc>
            </a:pPr>
            <a:r>
              <a:rPr lang="fr-FR" sz="1600" b="1" dirty="0"/>
              <a:t>Partie II : </a:t>
            </a:r>
            <a:r>
              <a:rPr lang="fr-FR" sz="1600" b="1" dirty="0" err="1"/>
              <a:t>Modelling</a:t>
            </a:r>
            <a:r>
              <a:rPr lang="fr-FR" sz="1600" b="1" dirty="0"/>
              <a:t> (Modélisation)</a:t>
            </a:r>
          </a:p>
          <a:p>
            <a:pPr algn="just">
              <a:lnSpc>
                <a:spcPct val="150000"/>
              </a:lnSpc>
            </a:pPr>
            <a:r>
              <a:rPr lang="fr-FR" sz="1600" dirty="0"/>
              <a:t>	Normalité des variables cibles</a:t>
            </a:r>
          </a:p>
          <a:p>
            <a:pPr algn="just">
              <a:lnSpc>
                <a:spcPct val="150000"/>
              </a:lnSpc>
            </a:pPr>
            <a:r>
              <a:rPr lang="fr-FR" sz="1600" dirty="0"/>
              <a:t>	Split des données en training et test sets</a:t>
            </a:r>
          </a:p>
          <a:p>
            <a:pPr algn="just">
              <a:lnSpc>
                <a:spcPct val="150000"/>
              </a:lnSpc>
            </a:pPr>
            <a:r>
              <a:rPr lang="fr-FR" sz="1600" dirty="0"/>
              <a:t>	Explication et application de différents modèles</a:t>
            </a:r>
          </a:p>
          <a:p>
            <a:pPr algn="just">
              <a:lnSpc>
                <a:spcPct val="150000"/>
              </a:lnSpc>
            </a:pPr>
            <a:r>
              <a:rPr lang="fr-FR" sz="1600" dirty="0"/>
              <a:t>	Prédiction des consommations d’énergie et des émissions de gaz à effet de 			serre</a:t>
            </a:r>
          </a:p>
        </p:txBody>
      </p:sp>
    </p:spTree>
    <p:extLst>
      <p:ext uri="{BB962C8B-B14F-4D97-AF65-F5344CB8AC3E}">
        <p14:creationId xmlns:p14="http://schemas.microsoft.com/office/powerpoint/2010/main" val="400321646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0C0DD688-7ADB-131C-D212-73E6647ACC54}"/>
              </a:ext>
            </a:extLst>
          </p:cNvPr>
          <p:cNvSpPr txBox="1"/>
          <p:nvPr/>
        </p:nvSpPr>
        <p:spPr>
          <a:xfrm>
            <a:off x="4820239" y="1479052"/>
            <a:ext cx="4969565" cy="561949"/>
          </a:xfrm>
          <a:prstGeom prst="rect">
            <a:avLst/>
          </a:prstGeom>
          <a:noFill/>
        </p:spPr>
        <p:txBody>
          <a:bodyPr wrap="square">
            <a:spAutoFit/>
          </a:bodyPr>
          <a:lstStyle/>
          <a:p>
            <a:pPr lvl="2" algn="ctr">
              <a:lnSpc>
                <a:spcPct val="200000"/>
              </a:lnSpc>
            </a:pPr>
            <a:r>
              <a:rPr lang="fr-FR" sz="1800" dirty="0">
                <a:latin typeface="Times New Roman" panose="02020603050405020304" pitchFamily="18" charset="0"/>
                <a:cs typeface="Times New Roman" panose="02020603050405020304" pitchFamily="18" charset="0"/>
              </a:rPr>
              <a:t>d)  ElasticNet()</a:t>
            </a:r>
          </a:p>
        </p:txBody>
      </p:sp>
      <p:sp>
        <p:nvSpPr>
          <p:cNvPr id="5" name="ZoneTexte 4">
            <a:extLst>
              <a:ext uri="{FF2B5EF4-FFF2-40B4-BE49-F238E27FC236}">
                <a16:creationId xmlns:a16="http://schemas.microsoft.com/office/drawing/2014/main" id="{AEB26204-0C6F-A8D1-CD1E-CA124E2CA67B}"/>
              </a:ext>
            </a:extLst>
          </p:cNvPr>
          <p:cNvSpPr txBox="1"/>
          <p:nvPr/>
        </p:nvSpPr>
        <p:spPr>
          <a:xfrm>
            <a:off x="3935690" y="1928676"/>
            <a:ext cx="8322365" cy="3782061"/>
          </a:xfrm>
          <a:prstGeom prst="rect">
            <a:avLst/>
          </a:prstGeom>
          <a:noFill/>
        </p:spPr>
        <p:txBody>
          <a:bodyPr wrap="square">
            <a:spAutoFit/>
          </a:bodyPr>
          <a:lstStyle/>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Avantages de </a:t>
            </a:r>
            <a:r>
              <a:rPr lang="fr-FR" sz="1800" b="1" dirty="0" err="1">
                <a:latin typeface="Times New Roman" panose="02020603050405020304" pitchFamily="18" charset="0"/>
                <a:cs typeface="Times New Roman" panose="02020603050405020304" pitchFamily="18" charset="0"/>
              </a:rPr>
              <a:t>ElasticNet</a:t>
            </a:r>
            <a:r>
              <a:rPr lang="fr-FR" sz="1800" b="1" dirty="0">
                <a:latin typeface="Times New Roman" panose="02020603050405020304" pitchFamily="18" charset="0"/>
                <a:cs typeface="Times New Roman" panose="02020603050405020304" pitchFamily="18" charset="0"/>
              </a:rPr>
              <a:t> :</a:t>
            </a:r>
            <a:endParaRPr lang="fr-FR" b="1" dirty="0">
              <a:latin typeface="Times New Roman" panose="02020603050405020304" pitchFamily="18" charset="0"/>
              <a:cs typeface="Times New Roman" panose="02020603050405020304" pitchFamily="18" charset="0"/>
            </a:endParaRPr>
          </a:p>
          <a:p>
            <a:pPr>
              <a:lnSpc>
                <a:spcPct val="150000"/>
              </a:lnSpc>
            </a:pPr>
            <a:r>
              <a:rPr lang="fr-FR" dirty="0">
                <a:latin typeface="Times New Roman" panose="02020603050405020304" pitchFamily="18" charset="0"/>
                <a:cs typeface="Times New Roman" panose="02020603050405020304" pitchFamily="18" charset="0"/>
              </a:rPr>
              <a:t>	-Il peut mieux gérer les prédicteurs corrélés que Lasso</a:t>
            </a:r>
          </a:p>
          <a:p>
            <a:pPr>
              <a:lnSpc>
                <a:spcPct val="150000"/>
              </a:lnSpc>
            </a:pPr>
            <a:r>
              <a:rPr lang="fr-FR" dirty="0">
                <a:latin typeface="Times New Roman" panose="02020603050405020304" pitchFamily="18" charset="0"/>
                <a:cs typeface="Times New Roman" panose="02020603050405020304" pitchFamily="18" charset="0"/>
              </a:rPr>
              <a:t>	-plus stable que Lasso</a:t>
            </a:r>
          </a:p>
          <a:p>
            <a:pPr>
              <a:lnSpc>
                <a:spcPct val="150000"/>
              </a:lnSpc>
            </a:pPr>
            <a:r>
              <a:rPr lang="fr-FR" dirty="0">
                <a:latin typeface="Times New Roman" panose="02020603050405020304" pitchFamily="18" charset="0"/>
                <a:cs typeface="Times New Roman" panose="02020603050405020304" pitchFamily="18" charset="0"/>
              </a:rPr>
              <a:t>	-Capable de traiter un plus large éventail de données que Ridge et lasso</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Inconvénients</a:t>
            </a:r>
            <a:r>
              <a:rPr lang="fr-FR"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  sur-apprentissage</a:t>
            </a:r>
          </a:p>
          <a:p>
            <a:pPr lvl="1">
              <a:lnSpc>
                <a:spcPct val="150000"/>
              </a:lnSpc>
            </a:pPr>
            <a:r>
              <a:rPr lang="fr-FR" dirty="0">
                <a:latin typeface="Times New Roman" panose="02020603050405020304" pitchFamily="18" charset="0"/>
                <a:cs typeface="Times New Roman" panose="02020603050405020304" pitchFamily="18" charset="0"/>
              </a:rPr>
              <a:t>-Plus lent à entraîner que les algorithmes Ridge ou Lasso</a:t>
            </a:r>
          </a:p>
        </p:txBody>
      </p:sp>
      <p:pic>
        <p:nvPicPr>
          <p:cNvPr id="2" name="Picture 2" descr="Computer GIFs - Obtenez le meilleur gif sur GIFER">
            <a:extLst>
              <a:ext uri="{FF2B5EF4-FFF2-40B4-BE49-F238E27FC236}">
                <a16:creationId xmlns:a16="http://schemas.microsoft.com/office/drawing/2014/main" id="{44A42366-B602-832B-B9DA-9D0224F143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194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359E02D-2D68-8C18-9001-1FA8EB46AA16}"/>
              </a:ext>
            </a:extLst>
          </p:cNvPr>
          <p:cNvSpPr txBox="1"/>
          <p:nvPr/>
        </p:nvSpPr>
        <p:spPr>
          <a:xfrm>
            <a:off x="3808427" y="1354404"/>
            <a:ext cx="8207571" cy="5167056"/>
          </a:xfrm>
          <a:prstGeom prst="rect">
            <a:avLst/>
          </a:prstGeom>
          <a:noFill/>
        </p:spPr>
        <p:txBody>
          <a:bodyPr wrap="square">
            <a:spAutoFit/>
          </a:bodyPr>
          <a:lstStyle/>
          <a:p>
            <a:pPr marL="1257300" lvl="2" indent="-342900" algn="ctr">
              <a:lnSpc>
                <a:spcPct val="200000"/>
              </a:lnSpc>
              <a:buAutoNum type="alphaLcParenR" startAt="5"/>
            </a:pPr>
            <a:r>
              <a:rPr lang="fr-FR" sz="1800" dirty="0">
                <a:latin typeface="Times New Roman" panose="02020603050405020304" pitchFamily="18" charset="0"/>
                <a:cs typeface="Times New Roman" panose="02020603050405020304" pitchFamily="18" charset="0"/>
              </a:rPr>
              <a:t>SGDRegressor()</a:t>
            </a: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Avantages du </a:t>
            </a:r>
            <a:r>
              <a:rPr lang="fr-FR" sz="1800" b="1" dirty="0">
                <a:latin typeface="Times New Roman" panose="02020603050405020304" pitchFamily="18" charset="0"/>
                <a:cs typeface="Times New Roman" panose="02020603050405020304" pitchFamily="18" charset="0"/>
              </a:rPr>
              <a:t>SGDRegressor</a:t>
            </a:r>
            <a:r>
              <a:rPr lang="fr-FR" b="1" dirty="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 </a:t>
            </a:r>
          </a:p>
          <a:p>
            <a:pPr lvl="1">
              <a:lnSpc>
                <a:spcPct val="150000"/>
              </a:lnSpc>
            </a:pPr>
            <a:r>
              <a:rPr lang="fr-FR" dirty="0">
                <a:latin typeface="Times New Roman" panose="02020603050405020304" pitchFamily="18" charset="0"/>
                <a:cs typeface="Times New Roman" panose="02020603050405020304" pitchFamily="18" charset="0"/>
              </a:rPr>
              <a:t>-Efficace car capable de traiter efficacement de grands ensembles de données, car il n'a pas besoin de charger toutes les données en mémoire pour travailler.</a:t>
            </a:r>
          </a:p>
          <a:p>
            <a:pPr lvl="1">
              <a:lnSpc>
                <a:spcPct val="150000"/>
              </a:lnSpc>
            </a:pPr>
            <a:r>
              <a:rPr lang="fr-FR" dirty="0">
                <a:latin typeface="Times New Roman" panose="02020603050405020304" pitchFamily="18" charset="0"/>
                <a:cs typeface="Times New Roman" panose="02020603050405020304" pitchFamily="18" charset="0"/>
              </a:rPr>
              <a:t>-simple à mettre en œuvre et à comprendre, car il ne nécessite pas de méthodes d'optimisation complexes</a:t>
            </a:r>
          </a:p>
          <a:p>
            <a:pPr lvl="1">
              <a:lnSpc>
                <a:spcPct val="150000"/>
              </a:lnSpc>
            </a:pPr>
            <a:r>
              <a:rPr lang="fr-FR" dirty="0">
                <a:latin typeface="Times New Roman" panose="02020603050405020304" pitchFamily="18" charset="0"/>
                <a:cs typeface="Times New Roman" panose="02020603050405020304" pitchFamily="18" charset="0"/>
              </a:rPr>
              <a:t>-Convergence rapide grâce à l'utilisation de la descente de gradient stochastique</a:t>
            </a:r>
          </a:p>
          <a:p>
            <a:pPr>
              <a:lnSpc>
                <a:spcPct val="150000"/>
              </a:lnSpc>
            </a:pPr>
            <a:r>
              <a:rPr lang="fr-FR" b="1" dirty="0">
                <a:latin typeface="Times New Roman" panose="02020603050405020304" pitchFamily="18" charset="0"/>
                <a:cs typeface="Times New Roman" panose="02020603050405020304" pitchFamily="18" charset="0"/>
              </a:rPr>
              <a:t>Inconvénients</a:t>
            </a:r>
            <a:r>
              <a:rPr lang="fr-FR"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-Instabilité car sensible aux variations des données d'apprentissage.</a:t>
            </a:r>
          </a:p>
          <a:p>
            <a:pPr lvl="1">
              <a:lnSpc>
                <a:spcPct val="150000"/>
              </a:lnSpc>
            </a:pPr>
            <a:r>
              <a:rPr lang="fr-FR" dirty="0">
                <a:latin typeface="Times New Roman" panose="02020603050405020304" pitchFamily="18" charset="0"/>
                <a:cs typeface="Times New Roman" panose="02020603050405020304" pitchFamily="18" charset="0"/>
              </a:rPr>
              <a:t>-Nécessité de régler les hyperparamètres</a:t>
            </a:r>
          </a:p>
          <a:p>
            <a:pPr lvl="1">
              <a:lnSpc>
                <a:spcPct val="150000"/>
              </a:lnSpc>
            </a:pPr>
            <a:r>
              <a:rPr lang="fr-FR" dirty="0">
                <a:latin typeface="Times New Roman" panose="02020603050405020304" pitchFamily="18" charset="0"/>
                <a:cs typeface="Times New Roman" panose="02020603050405020304" pitchFamily="18" charset="0"/>
              </a:rPr>
              <a:t>-a besoin de données normalisées ou standardisées pour fonctionner efficacement.</a:t>
            </a:r>
          </a:p>
          <a:p>
            <a:pPr lvl="1">
              <a:lnSpc>
                <a:spcPct val="150000"/>
              </a:lnSpc>
            </a:pPr>
            <a:endParaRPr lang="fr-FR" dirty="0">
              <a:latin typeface="Times New Roman" panose="02020603050405020304" pitchFamily="18" charset="0"/>
              <a:cs typeface="Times New Roman" panose="02020603050405020304" pitchFamily="18" charset="0"/>
            </a:endParaRPr>
          </a:p>
        </p:txBody>
      </p:sp>
      <p:pic>
        <p:nvPicPr>
          <p:cNvPr id="3" name="Picture 2" descr="Computer GIFs - Obtenez le meilleur gif sur GIFER">
            <a:extLst>
              <a:ext uri="{FF2B5EF4-FFF2-40B4-BE49-F238E27FC236}">
                <a16:creationId xmlns:a16="http://schemas.microsoft.com/office/drawing/2014/main" id="{E3465CE1-D151-7DB7-4BA6-0E18C50D33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820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5061EE7-7050-E98D-5682-2167BABB8659}"/>
              </a:ext>
            </a:extLst>
          </p:cNvPr>
          <p:cNvSpPr txBox="1"/>
          <p:nvPr/>
        </p:nvSpPr>
        <p:spPr>
          <a:xfrm>
            <a:off x="3978111" y="1074946"/>
            <a:ext cx="7643650" cy="5167056"/>
          </a:xfrm>
          <a:prstGeom prst="rect">
            <a:avLst/>
          </a:prstGeom>
          <a:noFill/>
        </p:spPr>
        <p:txBody>
          <a:bodyPr wrap="square">
            <a:spAutoFit/>
          </a:bodyPr>
          <a:lstStyle/>
          <a:p>
            <a:pPr lvl="2" algn="ctr">
              <a:lnSpc>
                <a:spcPct val="200000"/>
              </a:lnSpc>
            </a:pPr>
            <a:r>
              <a:rPr lang="fr-FR" dirty="0">
                <a:latin typeface="Times New Roman" panose="02020603050405020304" pitchFamily="18" charset="0"/>
                <a:cs typeface="Times New Roman" panose="02020603050405020304" pitchFamily="18" charset="0"/>
              </a:rPr>
              <a:t>f)   </a:t>
            </a:r>
            <a:r>
              <a:rPr lang="fr-FR" sz="1800" dirty="0">
                <a:latin typeface="Times New Roman" panose="02020603050405020304" pitchFamily="18" charset="0"/>
                <a:cs typeface="Times New Roman" panose="02020603050405020304" pitchFamily="18" charset="0"/>
              </a:rPr>
              <a:t>RandomForestRegressor()</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Avantages du </a:t>
            </a:r>
            <a:r>
              <a:rPr lang="fr-FR" sz="1800" b="1" dirty="0">
                <a:latin typeface="Times New Roman" panose="02020603050405020304" pitchFamily="18" charset="0"/>
                <a:cs typeface="Times New Roman" panose="02020603050405020304" pitchFamily="18" charset="0"/>
              </a:rPr>
              <a:t>RandomForestRegressor</a:t>
            </a:r>
            <a:r>
              <a:rPr lang="fr-FR" b="1"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-Robuste aux données bruyantes et corrélées, car il utilise la moyenne des résultats de plusieurs arbres pour prédire la sortie.</a:t>
            </a:r>
          </a:p>
          <a:p>
            <a:pPr lvl="1">
              <a:lnSpc>
                <a:spcPct val="150000"/>
              </a:lnSpc>
            </a:pPr>
            <a:r>
              <a:rPr lang="fr-FR" dirty="0">
                <a:latin typeface="Times New Roman" panose="02020603050405020304" pitchFamily="18" charset="0"/>
                <a:cs typeface="Times New Roman" panose="02020603050405020304" pitchFamily="18" charset="0"/>
              </a:rPr>
              <a:t>-Peut généralement donner de bonnes prédictions sans nécessiter de beaucoup de tuning</a:t>
            </a:r>
          </a:p>
          <a:p>
            <a:pPr lvl="1">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Inconvénients</a:t>
            </a:r>
            <a:r>
              <a:rPr lang="fr-FR"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-Surapprentissage</a:t>
            </a:r>
          </a:p>
          <a:p>
            <a:pPr lvl="1">
              <a:lnSpc>
                <a:spcPct val="150000"/>
              </a:lnSpc>
            </a:pPr>
            <a:r>
              <a:rPr lang="fr-FR" dirty="0">
                <a:latin typeface="Times New Roman" panose="02020603050405020304" pitchFamily="18" charset="0"/>
                <a:cs typeface="Times New Roman" panose="02020603050405020304" pitchFamily="18" charset="0"/>
              </a:rPr>
              <a:t>-Temps de calcul plus long que les autres algorithmes de machine leaning.</a:t>
            </a:r>
          </a:p>
          <a:p>
            <a:pPr lvl="1">
              <a:lnSpc>
                <a:spcPct val="150000"/>
              </a:lnSpc>
            </a:pPr>
            <a:r>
              <a:rPr lang="fr-FR" dirty="0">
                <a:latin typeface="Times New Roman" panose="02020603050405020304" pitchFamily="18" charset="0"/>
                <a:cs typeface="Times New Roman" panose="02020603050405020304" pitchFamily="18" charset="0"/>
              </a:rPr>
              <a:t>-Facile a interprété.</a:t>
            </a:r>
          </a:p>
        </p:txBody>
      </p:sp>
      <p:pic>
        <p:nvPicPr>
          <p:cNvPr id="3" name="Picture 2" descr="Computer GIFs - Obtenez le meilleur gif sur GIFER">
            <a:extLst>
              <a:ext uri="{FF2B5EF4-FFF2-40B4-BE49-F238E27FC236}">
                <a16:creationId xmlns:a16="http://schemas.microsoft.com/office/drawing/2014/main" id="{03FE9F79-E4E4-17B9-E8C8-7CC1D72FAD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661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2BA7E34-0265-E97D-EDA3-A953257B0F37}"/>
              </a:ext>
            </a:extLst>
          </p:cNvPr>
          <p:cNvSpPr txBox="1"/>
          <p:nvPr/>
        </p:nvSpPr>
        <p:spPr>
          <a:xfrm>
            <a:off x="3619893" y="1025702"/>
            <a:ext cx="8201379" cy="5444054"/>
          </a:xfrm>
          <a:prstGeom prst="rect">
            <a:avLst/>
          </a:prstGeom>
          <a:noFill/>
        </p:spPr>
        <p:txBody>
          <a:bodyPr wrap="square">
            <a:spAutoFit/>
          </a:bodyPr>
          <a:lstStyle/>
          <a:p>
            <a:pPr lvl="2" algn="ctr">
              <a:lnSpc>
                <a:spcPct val="150000"/>
              </a:lnSpc>
            </a:pPr>
            <a:r>
              <a:rPr lang="fr-FR" dirty="0">
                <a:latin typeface="Times New Roman" panose="02020603050405020304" pitchFamily="18" charset="0"/>
                <a:cs typeface="Times New Roman" panose="02020603050405020304" pitchFamily="18" charset="0"/>
              </a:rPr>
              <a:t>g) </a:t>
            </a:r>
            <a:r>
              <a:rPr lang="fr-FR" sz="1800" dirty="0">
                <a:latin typeface="Times New Roman" panose="02020603050405020304" pitchFamily="18" charset="0"/>
                <a:cs typeface="Times New Roman" panose="02020603050405020304" pitchFamily="18" charset="0"/>
              </a:rPr>
              <a:t>XGBRegressor()</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Avantages du </a:t>
            </a:r>
            <a:r>
              <a:rPr lang="fr-FR" sz="1800" b="1" dirty="0">
                <a:latin typeface="Times New Roman" panose="02020603050405020304" pitchFamily="18" charset="0"/>
                <a:cs typeface="Times New Roman" panose="02020603050405020304" pitchFamily="18" charset="0"/>
              </a:rPr>
              <a:t>XGBRegressor</a:t>
            </a:r>
            <a:r>
              <a:rPr lang="fr-FR" b="1"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-Performance élevée</a:t>
            </a:r>
          </a:p>
          <a:p>
            <a:pPr lvl="1">
              <a:lnSpc>
                <a:spcPct val="150000"/>
              </a:lnSpc>
            </a:pPr>
            <a:r>
              <a:rPr lang="fr-FR" dirty="0">
                <a:latin typeface="Times New Roman" panose="02020603050405020304" pitchFamily="18" charset="0"/>
                <a:cs typeface="Times New Roman" panose="02020603050405020304" pitchFamily="18" charset="0"/>
              </a:rPr>
              <a:t>-Souvent plus efficace que les algorithmes de forêt aléatoire</a:t>
            </a:r>
          </a:p>
          <a:p>
            <a:pPr lvl="1">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Inconvénients</a:t>
            </a:r>
            <a:r>
              <a:rPr lang="fr-FR"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-Nécessite des données normalisées ou standardisées pour fonctionner efficacement</a:t>
            </a:r>
          </a:p>
          <a:p>
            <a:pPr lvl="1">
              <a:lnSpc>
                <a:spcPct val="150000"/>
              </a:lnSpc>
            </a:pPr>
            <a:r>
              <a:rPr lang="fr-FR" dirty="0">
                <a:latin typeface="Times New Roman" panose="02020603050405020304" pitchFamily="18" charset="0"/>
                <a:cs typeface="Times New Roman" panose="02020603050405020304" pitchFamily="18" charset="0"/>
              </a:rPr>
              <a:t>-Peut nécessiter un certain ajustement des paramètres pour obtenir les meilleures performances.</a:t>
            </a:r>
          </a:p>
          <a:p>
            <a:pPr lvl="1">
              <a:lnSpc>
                <a:spcPct val="150000"/>
              </a:lnSpc>
            </a:pPr>
            <a:r>
              <a:rPr lang="fr-FR" dirty="0">
                <a:latin typeface="Times New Roman" panose="02020603050405020304" pitchFamily="18" charset="0"/>
                <a:cs typeface="Times New Roman" panose="02020603050405020304" pitchFamily="18" charset="0"/>
              </a:rPr>
              <a:t>-Plus lent que les autres algorithme lors de son entrainement sur des ensembles de données volumineux.</a:t>
            </a:r>
          </a:p>
        </p:txBody>
      </p:sp>
      <p:pic>
        <p:nvPicPr>
          <p:cNvPr id="3" name="Picture 2" descr="Computer GIFs - Obtenez le meilleur gif sur GIFER">
            <a:extLst>
              <a:ext uri="{FF2B5EF4-FFF2-40B4-BE49-F238E27FC236}">
                <a16:creationId xmlns:a16="http://schemas.microsoft.com/office/drawing/2014/main" id="{A45D478E-4C49-7894-0BCF-409C088536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40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aphique 6">
            <a:extLst>
              <a:ext uri="{FF2B5EF4-FFF2-40B4-BE49-F238E27FC236}">
                <a16:creationId xmlns:a16="http://schemas.microsoft.com/office/drawing/2014/main" id="{207FFD84-9739-CDAC-4F4C-E66EFECBF068}"/>
              </a:ext>
            </a:extLst>
          </p:cNvPr>
          <p:cNvGraphicFramePr>
            <a:graphicFrameLocks/>
          </p:cNvGraphicFramePr>
          <p:nvPr>
            <p:extLst>
              <p:ext uri="{D42A27DB-BD31-4B8C-83A1-F6EECF244321}">
                <p14:modId xmlns:p14="http://schemas.microsoft.com/office/powerpoint/2010/main" val="1344524845"/>
              </p:ext>
            </p:extLst>
          </p:nvPr>
        </p:nvGraphicFramePr>
        <p:xfrm>
          <a:off x="3577753" y="1228226"/>
          <a:ext cx="8372900" cy="4403437"/>
        </p:xfrm>
        <a:graphic>
          <a:graphicData uri="http://schemas.openxmlformats.org/drawingml/2006/chart">
            <c:chart xmlns:c="http://schemas.openxmlformats.org/drawingml/2006/chart" xmlns:r="http://schemas.openxmlformats.org/officeDocument/2006/relationships" r:id="rId2"/>
          </a:graphicData>
        </a:graphic>
      </p:graphicFrame>
      <p:sp>
        <p:nvSpPr>
          <p:cNvPr id="8" name="ZoneTexte 7">
            <a:extLst>
              <a:ext uri="{FF2B5EF4-FFF2-40B4-BE49-F238E27FC236}">
                <a16:creationId xmlns:a16="http://schemas.microsoft.com/office/drawing/2014/main" id="{AB6AC2B8-D1CC-86C8-F747-0ED9FACDF594}"/>
              </a:ext>
            </a:extLst>
          </p:cNvPr>
          <p:cNvSpPr txBox="1"/>
          <p:nvPr/>
        </p:nvSpPr>
        <p:spPr>
          <a:xfrm>
            <a:off x="5039591" y="136901"/>
            <a:ext cx="5891282" cy="923330"/>
          </a:xfrm>
          <a:prstGeom prst="rect">
            <a:avLst/>
          </a:prstGeom>
          <a:noFill/>
        </p:spPr>
        <p:txBody>
          <a:bodyPr wrap="square" rtlCol="0">
            <a:spAutoFit/>
          </a:bodyPr>
          <a:lstStyle/>
          <a:p>
            <a:pPr algn="ctr"/>
            <a:r>
              <a:rPr lang="fr-FR" dirty="0"/>
              <a:t>b) Comparaison des différents modèles.</a:t>
            </a:r>
          </a:p>
          <a:p>
            <a:pPr algn="ctr"/>
            <a:endParaRPr lang="fr-FR" dirty="0"/>
          </a:p>
          <a:p>
            <a:pPr marL="285750" indent="-285750" algn="ctr">
              <a:buFont typeface="Wingdings" panose="05000000000000000000" pitchFamily="2" charset="2"/>
              <a:buChar char="Ø"/>
            </a:pPr>
            <a:r>
              <a:rPr lang="fr-FR" dirty="0"/>
              <a:t>Performances des modèles sur </a:t>
            </a:r>
            <a:r>
              <a:rPr lang="fr-FR" b="1" dirty="0"/>
              <a:t>TotalGHGEmissions</a:t>
            </a:r>
          </a:p>
        </p:txBody>
      </p:sp>
      <p:sp>
        <p:nvSpPr>
          <p:cNvPr id="9" name="ZoneTexte 8">
            <a:extLst>
              <a:ext uri="{FF2B5EF4-FFF2-40B4-BE49-F238E27FC236}">
                <a16:creationId xmlns:a16="http://schemas.microsoft.com/office/drawing/2014/main" id="{600C2261-1902-378D-E3FC-82C9E2AE9CCC}"/>
              </a:ext>
            </a:extLst>
          </p:cNvPr>
          <p:cNvSpPr txBox="1"/>
          <p:nvPr/>
        </p:nvSpPr>
        <p:spPr>
          <a:xfrm>
            <a:off x="6697488" y="5661158"/>
            <a:ext cx="2575488" cy="276999"/>
          </a:xfrm>
          <a:prstGeom prst="rect">
            <a:avLst/>
          </a:prstGeom>
          <a:noFill/>
        </p:spPr>
        <p:txBody>
          <a:bodyPr wrap="square" rtlCol="0">
            <a:spAutoFit/>
          </a:bodyPr>
          <a:lstStyle/>
          <a:p>
            <a:r>
              <a:rPr lang="fr-FR" sz="1200" dirty="0"/>
              <a:t>Source: Calculs des auteurs via python</a:t>
            </a:r>
          </a:p>
        </p:txBody>
      </p:sp>
      <p:pic>
        <p:nvPicPr>
          <p:cNvPr id="2" name="Picture 2" descr="Computer GIFs - Obtenez le meilleur gif sur GIFER">
            <a:extLst>
              <a:ext uri="{FF2B5EF4-FFF2-40B4-BE49-F238E27FC236}">
                <a16:creationId xmlns:a16="http://schemas.microsoft.com/office/drawing/2014/main" id="{9F875A40-2B41-5070-6305-4FFE82068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818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B2CAF3D7-7A1A-64E3-5A15-401A5B260A29}"/>
              </a:ext>
            </a:extLst>
          </p:cNvPr>
          <p:cNvSpPr txBox="1"/>
          <p:nvPr/>
        </p:nvSpPr>
        <p:spPr>
          <a:xfrm>
            <a:off x="5468275" y="369669"/>
            <a:ext cx="5891282" cy="923330"/>
          </a:xfrm>
          <a:prstGeom prst="rect">
            <a:avLst/>
          </a:prstGeom>
          <a:noFill/>
        </p:spPr>
        <p:txBody>
          <a:bodyPr wrap="square" rtlCol="0">
            <a:spAutoFit/>
          </a:bodyPr>
          <a:lstStyle/>
          <a:p>
            <a:pPr algn="ctr"/>
            <a:r>
              <a:rPr lang="fr-FR" dirty="0"/>
              <a:t>b) Comparaison des différents modèles.</a:t>
            </a:r>
          </a:p>
          <a:p>
            <a:pPr algn="ctr"/>
            <a:endParaRPr lang="fr-FR" dirty="0"/>
          </a:p>
          <a:p>
            <a:pPr marL="285750" indent="-285750" algn="ctr">
              <a:buFont typeface="Wingdings" panose="05000000000000000000" pitchFamily="2" charset="2"/>
              <a:buChar char="Ø"/>
            </a:pPr>
            <a:r>
              <a:rPr lang="fr-FR" dirty="0"/>
              <a:t>Performances des modèles sur </a:t>
            </a:r>
            <a:r>
              <a:rPr lang="fr-FR" b="1" dirty="0"/>
              <a:t>SiteEnergyUse(kBtu)</a:t>
            </a:r>
          </a:p>
        </p:txBody>
      </p:sp>
      <p:graphicFrame>
        <p:nvGraphicFramePr>
          <p:cNvPr id="3" name="Graphique 2">
            <a:extLst>
              <a:ext uri="{FF2B5EF4-FFF2-40B4-BE49-F238E27FC236}">
                <a16:creationId xmlns:a16="http://schemas.microsoft.com/office/drawing/2014/main" id="{6501F8A1-0274-7D2D-492E-0B2490E9FE3B}"/>
              </a:ext>
            </a:extLst>
          </p:cNvPr>
          <p:cNvGraphicFramePr>
            <a:graphicFrameLocks/>
          </p:cNvGraphicFramePr>
          <p:nvPr>
            <p:extLst>
              <p:ext uri="{D42A27DB-BD31-4B8C-83A1-F6EECF244321}">
                <p14:modId xmlns:p14="http://schemas.microsoft.com/office/powerpoint/2010/main" val="614215706"/>
              </p:ext>
            </p:extLst>
          </p:nvPr>
        </p:nvGraphicFramePr>
        <p:xfrm>
          <a:off x="4491322" y="1464900"/>
          <a:ext cx="7845188" cy="4561766"/>
        </p:xfrm>
        <a:graphic>
          <a:graphicData uri="http://schemas.openxmlformats.org/drawingml/2006/chart">
            <c:chart xmlns:c="http://schemas.openxmlformats.org/drawingml/2006/chart" xmlns:r="http://schemas.openxmlformats.org/officeDocument/2006/relationships" r:id="rId2"/>
          </a:graphicData>
        </a:graphic>
      </p:graphicFrame>
      <p:sp>
        <p:nvSpPr>
          <p:cNvPr id="4" name="ZoneTexte 3">
            <a:extLst>
              <a:ext uri="{FF2B5EF4-FFF2-40B4-BE49-F238E27FC236}">
                <a16:creationId xmlns:a16="http://schemas.microsoft.com/office/drawing/2014/main" id="{01C9DD38-2ACB-E1D3-0B11-16C638B92683}"/>
              </a:ext>
            </a:extLst>
          </p:cNvPr>
          <p:cNvSpPr txBox="1"/>
          <p:nvPr/>
        </p:nvSpPr>
        <p:spPr>
          <a:xfrm>
            <a:off x="7324626" y="6026666"/>
            <a:ext cx="2575206" cy="276999"/>
          </a:xfrm>
          <a:prstGeom prst="rect">
            <a:avLst/>
          </a:prstGeom>
          <a:noFill/>
        </p:spPr>
        <p:txBody>
          <a:bodyPr wrap="square" rtlCol="0">
            <a:spAutoFit/>
          </a:bodyPr>
          <a:lstStyle/>
          <a:p>
            <a:r>
              <a:rPr lang="fr-FR" sz="1200" dirty="0"/>
              <a:t>Source: Calculs des auteurs via python</a:t>
            </a:r>
          </a:p>
        </p:txBody>
      </p:sp>
      <p:pic>
        <p:nvPicPr>
          <p:cNvPr id="5" name="Picture 2" descr="Computer GIFs - Obtenez le meilleur gif sur GIFER">
            <a:extLst>
              <a:ext uri="{FF2B5EF4-FFF2-40B4-BE49-F238E27FC236}">
                <a16:creationId xmlns:a16="http://schemas.microsoft.com/office/drawing/2014/main" id="{1662C6F4-1CBA-91D1-C2B3-C95346463F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014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07703C8E-6967-C2B4-A006-7A741B5BE0C1}"/>
              </a:ext>
            </a:extLst>
          </p:cNvPr>
          <p:cNvSpPr txBox="1"/>
          <p:nvPr/>
        </p:nvSpPr>
        <p:spPr>
          <a:xfrm>
            <a:off x="3572758" y="1692322"/>
            <a:ext cx="8267308" cy="3782061"/>
          </a:xfrm>
          <a:prstGeom prst="rect">
            <a:avLst/>
          </a:prstGeom>
          <a:noFill/>
        </p:spPr>
        <p:txBody>
          <a:bodyPr wrap="square" rtlCol="0">
            <a:spAutoFit/>
          </a:bodyPr>
          <a:lstStyle/>
          <a:p>
            <a:pPr>
              <a:lnSpc>
                <a:spcPct val="150000"/>
              </a:lnSpc>
            </a:pPr>
            <a:r>
              <a:rPr lang="fr-FR" dirty="0">
                <a:latin typeface="Times New Roman" panose="02020603050405020304" pitchFamily="18" charset="0"/>
                <a:cs typeface="Times New Roman" panose="02020603050405020304" pitchFamily="18" charset="0"/>
              </a:rPr>
              <a:t>Après analyse des résultat obtenus sur les graphiques de comparaison des performances des modèle, il ressort que </a:t>
            </a:r>
            <a:r>
              <a:rPr lang="fr-FR" b="1" dirty="0">
                <a:latin typeface="Times New Roman" panose="02020603050405020304" pitchFamily="18" charset="0"/>
                <a:cs typeface="Times New Roman" panose="02020603050405020304" pitchFamily="18" charset="0"/>
              </a:rPr>
              <a:t>le meilleur modèle </a:t>
            </a:r>
            <a:r>
              <a:rPr lang="fr-FR" dirty="0">
                <a:latin typeface="Times New Roman" panose="02020603050405020304" pitchFamily="18" charset="0"/>
                <a:cs typeface="Times New Roman" panose="02020603050405020304" pitchFamily="18" charset="0"/>
              </a:rPr>
              <a:t>est le </a:t>
            </a:r>
            <a:r>
              <a:rPr lang="fr-FR" b="1" dirty="0">
                <a:latin typeface="Times New Roman" panose="02020603050405020304" pitchFamily="18" charset="0"/>
                <a:cs typeface="Times New Roman" panose="02020603050405020304" pitchFamily="18" charset="0"/>
              </a:rPr>
              <a:t>RandomForestRegressor</a:t>
            </a:r>
            <a:r>
              <a:rPr lang="fr-FR" dirty="0">
                <a:latin typeface="Times New Roman" panose="02020603050405020304" pitchFamily="18" charset="0"/>
                <a:cs typeface="Times New Roman" panose="02020603050405020304" pitchFamily="18" charset="0"/>
              </a:rPr>
              <a:t>. Il a </a:t>
            </a:r>
            <a:r>
              <a:rPr lang="fr-FR" b="1" dirty="0">
                <a:latin typeface="Times New Roman" panose="02020603050405020304" pitchFamily="18" charset="0"/>
                <a:cs typeface="Times New Roman" panose="02020603050405020304" pitchFamily="18" charset="0"/>
              </a:rPr>
              <a:t>les scores les plus élevés</a:t>
            </a:r>
            <a:r>
              <a:rPr lang="fr-FR" dirty="0">
                <a:latin typeface="Times New Roman" panose="02020603050405020304" pitchFamily="18" charset="0"/>
                <a:cs typeface="Times New Roman" panose="02020603050405020304" pitchFamily="18" charset="0"/>
              </a:rPr>
              <a:t> et les </a:t>
            </a:r>
            <a:r>
              <a:rPr lang="fr-FR" b="1" dirty="0">
                <a:latin typeface="Times New Roman" panose="02020603050405020304" pitchFamily="18" charset="0"/>
                <a:cs typeface="Times New Roman" panose="02020603050405020304" pitchFamily="18" charset="0"/>
              </a:rPr>
              <a:t>valeurs des métriques les plus faibles.</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dirty="0">
                <a:latin typeface="Times New Roman" panose="02020603050405020304" pitchFamily="18" charset="0"/>
                <a:cs typeface="Times New Roman" panose="02020603050405020304" pitchFamily="18" charset="0"/>
              </a:rPr>
              <a:t>Nous allons a présent faire le tuning des hyperparamètre pour rendre la performance encore meilleure.</a:t>
            </a:r>
          </a:p>
          <a:p>
            <a:pPr>
              <a:lnSpc>
                <a:spcPct val="150000"/>
              </a:lnSpc>
            </a:pPr>
            <a:r>
              <a:rPr lang="fr-FR" dirty="0">
                <a:latin typeface="Times New Roman" panose="02020603050405020304" pitchFamily="18" charset="0"/>
                <a:cs typeface="Times New Roman" panose="02020603050405020304" pitchFamily="18" charset="0"/>
              </a:rPr>
              <a:t>Mais puisque le Random Forest a déjà un score très élevé, nous ferons également le tuning des hyperparamètre du </a:t>
            </a:r>
            <a:r>
              <a:rPr lang="fr-FR" b="1" dirty="0">
                <a:latin typeface="Times New Roman" panose="02020603050405020304" pitchFamily="18" charset="0"/>
                <a:cs typeface="Times New Roman" panose="02020603050405020304" pitchFamily="18" charset="0"/>
              </a:rPr>
              <a:t>Ridge</a:t>
            </a:r>
            <a:r>
              <a:rPr lang="fr-FR" dirty="0">
                <a:latin typeface="Times New Roman" panose="02020603050405020304" pitchFamily="18" charset="0"/>
                <a:cs typeface="Times New Roman" panose="02020603050405020304" pitchFamily="18" charset="0"/>
              </a:rPr>
              <a:t> afin de pouvoir cerner véritablement l’apport du tuning des hyperparamètres.</a:t>
            </a:r>
          </a:p>
        </p:txBody>
      </p:sp>
      <p:pic>
        <p:nvPicPr>
          <p:cNvPr id="2" name="Picture 2" descr="Computer GIFs - Obtenez le meilleur gif sur GIFER">
            <a:extLst>
              <a:ext uri="{FF2B5EF4-FFF2-40B4-BE49-F238E27FC236}">
                <a16:creationId xmlns:a16="http://schemas.microsoft.com/office/drawing/2014/main" id="{12911A7C-C4F9-AE14-F932-5235C8557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992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5DC8DCCF-DCEE-EE72-A47A-8060AFB7ADDF}"/>
              </a:ext>
            </a:extLst>
          </p:cNvPr>
          <p:cNvSpPr txBox="1"/>
          <p:nvPr/>
        </p:nvSpPr>
        <p:spPr>
          <a:xfrm>
            <a:off x="3713995" y="904232"/>
            <a:ext cx="7541609" cy="1156086"/>
          </a:xfrm>
          <a:prstGeom prst="rect">
            <a:avLst/>
          </a:prstGeom>
          <a:noFill/>
        </p:spPr>
        <p:txBody>
          <a:bodyPr wrap="square" rtlCol="0">
            <a:spAutoFit/>
          </a:bodyPr>
          <a:lstStyle/>
          <a:p>
            <a:pPr>
              <a:lnSpc>
                <a:spcPct val="150000"/>
              </a:lnSpc>
            </a:pPr>
            <a:r>
              <a:rPr lang="fr-FR" sz="1600" dirty="0">
                <a:latin typeface="Times New Roman" panose="02020603050405020304" pitchFamily="18" charset="0"/>
                <a:cs typeface="Times New Roman" panose="02020603050405020304" pitchFamily="18" charset="0"/>
              </a:rPr>
              <a:t>Après application du module GridSearchCV nous avons obtenu:</a:t>
            </a:r>
            <a:endParaRPr lang="fr-FR" sz="1400" dirty="0">
              <a:latin typeface="Times New Roman" panose="02020603050405020304" pitchFamily="18" charset="0"/>
              <a:cs typeface="Times New Roman" panose="02020603050405020304" pitchFamily="18" charset="0"/>
            </a:endParaRPr>
          </a:p>
          <a:p>
            <a:pPr>
              <a:lnSpc>
                <a:spcPct val="150000"/>
              </a:lnSpc>
            </a:pPr>
            <a:r>
              <a:rPr lang="fr-FR" sz="1600" b="1" dirty="0">
                <a:latin typeface="Times New Roman" panose="02020603050405020304" pitchFamily="18" charset="0"/>
                <a:cs typeface="Times New Roman" panose="02020603050405020304" pitchFamily="18" charset="0"/>
              </a:rPr>
              <a:t>RandomForestRegressor best parametter :  </a:t>
            </a:r>
          </a:p>
          <a:p>
            <a:pPr>
              <a:lnSpc>
                <a:spcPct val="150000"/>
              </a:lnSpc>
            </a:pPr>
            <a:r>
              <a:rPr lang="fr-FR" sz="1600" dirty="0">
                <a:latin typeface="Times New Roman" panose="02020603050405020304" pitchFamily="18" charset="0"/>
                <a:cs typeface="Times New Roman" panose="02020603050405020304" pitchFamily="18" charset="0"/>
              </a:rPr>
              <a:t>{'max_depth': None, 'min_samples_leaf': 1, 'min_samples_split': 2, 'n_estimators': 200}</a:t>
            </a:r>
          </a:p>
        </p:txBody>
      </p:sp>
      <p:graphicFrame>
        <p:nvGraphicFramePr>
          <p:cNvPr id="6" name="Graphique 5">
            <a:extLst>
              <a:ext uri="{FF2B5EF4-FFF2-40B4-BE49-F238E27FC236}">
                <a16:creationId xmlns:a16="http://schemas.microsoft.com/office/drawing/2014/main" id="{BF800EE4-A7AF-6706-1097-6AE9BA874E85}"/>
              </a:ext>
            </a:extLst>
          </p:cNvPr>
          <p:cNvGraphicFramePr>
            <a:graphicFrameLocks/>
          </p:cNvGraphicFramePr>
          <p:nvPr>
            <p:extLst>
              <p:ext uri="{D42A27DB-BD31-4B8C-83A1-F6EECF244321}">
                <p14:modId xmlns:p14="http://schemas.microsoft.com/office/powerpoint/2010/main" val="1114312651"/>
              </p:ext>
            </p:extLst>
          </p:nvPr>
        </p:nvGraphicFramePr>
        <p:xfrm>
          <a:off x="4996041" y="2115860"/>
          <a:ext cx="7003577" cy="3749722"/>
        </p:xfrm>
        <a:graphic>
          <a:graphicData uri="http://schemas.openxmlformats.org/drawingml/2006/chart">
            <c:chart xmlns:c="http://schemas.openxmlformats.org/drawingml/2006/chart" xmlns:r="http://schemas.openxmlformats.org/officeDocument/2006/relationships" r:id="rId2"/>
          </a:graphicData>
        </a:graphic>
      </p:graphicFrame>
      <p:sp>
        <p:nvSpPr>
          <p:cNvPr id="7" name="ZoneTexte 6">
            <a:extLst>
              <a:ext uri="{FF2B5EF4-FFF2-40B4-BE49-F238E27FC236}">
                <a16:creationId xmlns:a16="http://schemas.microsoft.com/office/drawing/2014/main" id="{1C48D18F-AD47-D28C-E8DA-E9600752693D}"/>
              </a:ext>
            </a:extLst>
          </p:cNvPr>
          <p:cNvSpPr txBox="1"/>
          <p:nvPr/>
        </p:nvSpPr>
        <p:spPr>
          <a:xfrm>
            <a:off x="7304532" y="5903035"/>
            <a:ext cx="2716161" cy="276999"/>
          </a:xfrm>
          <a:prstGeom prst="rect">
            <a:avLst/>
          </a:prstGeom>
          <a:noFill/>
        </p:spPr>
        <p:txBody>
          <a:bodyPr wrap="square" rtlCol="0">
            <a:spAutoFit/>
          </a:bodyPr>
          <a:lstStyle/>
          <a:p>
            <a:r>
              <a:rPr lang="fr-FR" sz="1200" dirty="0"/>
              <a:t>Source: Calculs des auteurs via python</a:t>
            </a:r>
          </a:p>
        </p:txBody>
      </p:sp>
      <p:pic>
        <p:nvPicPr>
          <p:cNvPr id="4" name="Picture 2" descr="Computer GIFs - Obtenez le meilleur gif sur GIFER">
            <a:extLst>
              <a:ext uri="{FF2B5EF4-FFF2-40B4-BE49-F238E27FC236}">
                <a16:creationId xmlns:a16="http://schemas.microsoft.com/office/drawing/2014/main" id="{603652C2-A95B-6821-963F-9CC84A3AA8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930243D-CAC6-2592-0850-04F91C1BB919}"/>
              </a:ext>
            </a:extLst>
          </p:cNvPr>
          <p:cNvSpPr/>
          <p:nvPr/>
        </p:nvSpPr>
        <p:spPr>
          <a:xfrm>
            <a:off x="3683134" y="172453"/>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Tuning des hyperparamètres</a:t>
            </a:r>
          </a:p>
        </p:txBody>
      </p:sp>
    </p:spTree>
    <p:extLst>
      <p:ext uri="{BB962C8B-B14F-4D97-AF65-F5344CB8AC3E}">
        <p14:creationId xmlns:p14="http://schemas.microsoft.com/office/powerpoint/2010/main" val="3540855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AF38D344-1D5D-B00B-FE42-87CAB9BC09F0}"/>
              </a:ext>
            </a:extLst>
          </p:cNvPr>
          <p:cNvSpPr txBox="1"/>
          <p:nvPr/>
        </p:nvSpPr>
        <p:spPr>
          <a:xfrm>
            <a:off x="3175967" y="875162"/>
            <a:ext cx="6093724" cy="873572"/>
          </a:xfrm>
          <a:prstGeom prst="rect">
            <a:avLst/>
          </a:prstGeom>
          <a:noFill/>
        </p:spPr>
        <p:txBody>
          <a:bodyPr wrap="square">
            <a:spAutoFit/>
          </a:bodyPr>
          <a:lstStyle/>
          <a:p>
            <a:pPr>
              <a:lnSpc>
                <a:spcPct val="150000"/>
              </a:lnSpc>
            </a:pPr>
            <a:r>
              <a:rPr lang="fr-FR" sz="1800" b="1" dirty="0">
                <a:latin typeface="Times New Roman" panose="02020603050405020304" pitchFamily="18" charset="0"/>
                <a:cs typeface="Times New Roman" panose="02020603050405020304" pitchFamily="18" charset="0"/>
              </a:rPr>
              <a:t>Ridge best parametter :  </a:t>
            </a:r>
          </a:p>
          <a:p>
            <a:pPr>
              <a:lnSpc>
                <a:spcPct val="150000"/>
              </a:lnSpc>
            </a:pPr>
            <a:r>
              <a:rPr lang="fr-FR" sz="1800" dirty="0">
                <a:latin typeface="Times New Roman" panose="02020603050405020304" pitchFamily="18" charset="0"/>
                <a:cs typeface="Times New Roman" panose="02020603050405020304" pitchFamily="18" charset="0"/>
              </a:rPr>
              <a:t>{'alpha': 5}</a:t>
            </a:r>
          </a:p>
        </p:txBody>
      </p:sp>
      <p:graphicFrame>
        <p:nvGraphicFramePr>
          <p:cNvPr id="4" name="Graphique 3">
            <a:extLst>
              <a:ext uri="{FF2B5EF4-FFF2-40B4-BE49-F238E27FC236}">
                <a16:creationId xmlns:a16="http://schemas.microsoft.com/office/drawing/2014/main" id="{1EC5C59D-C91B-5179-32A9-360A9A34F03F}"/>
              </a:ext>
            </a:extLst>
          </p:cNvPr>
          <p:cNvGraphicFramePr>
            <a:graphicFrameLocks/>
          </p:cNvGraphicFramePr>
          <p:nvPr>
            <p:extLst>
              <p:ext uri="{D42A27DB-BD31-4B8C-83A1-F6EECF244321}">
                <p14:modId xmlns:p14="http://schemas.microsoft.com/office/powerpoint/2010/main" val="3270046575"/>
              </p:ext>
            </p:extLst>
          </p:nvPr>
        </p:nvGraphicFramePr>
        <p:xfrm>
          <a:off x="3599386" y="2088108"/>
          <a:ext cx="8471847" cy="3894730"/>
        </p:xfrm>
        <a:graphic>
          <a:graphicData uri="http://schemas.openxmlformats.org/drawingml/2006/chart">
            <c:chart xmlns:c="http://schemas.openxmlformats.org/drawingml/2006/chart" xmlns:r="http://schemas.openxmlformats.org/officeDocument/2006/relationships" r:id="rId2"/>
          </a:graphicData>
        </a:graphic>
      </p:graphicFrame>
      <p:sp>
        <p:nvSpPr>
          <p:cNvPr id="5" name="ZoneTexte 4">
            <a:extLst>
              <a:ext uri="{FF2B5EF4-FFF2-40B4-BE49-F238E27FC236}">
                <a16:creationId xmlns:a16="http://schemas.microsoft.com/office/drawing/2014/main" id="{A3176823-68FD-AB43-2B97-ABB2BA7AA0D6}"/>
              </a:ext>
            </a:extLst>
          </p:cNvPr>
          <p:cNvSpPr txBox="1"/>
          <p:nvPr/>
        </p:nvSpPr>
        <p:spPr>
          <a:xfrm>
            <a:off x="8776661" y="5878641"/>
            <a:ext cx="2676907" cy="276999"/>
          </a:xfrm>
          <a:prstGeom prst="rect">
            <a:avLst/>
          </a:prstGeom>
          <a:noFill/>
        </p:spPr>
        <p:txBody>
          <a:bodyPr wrap="square" rtlCol="0">
            <a:spAutoFit/>
          </a:bodyPr>
          <a:lstStyle/>
          <a:p>
            <a:r>
              <a:rPr lang="fr-FR" sz="1200" dirty="0"/>
              <a:t>Source: Calculs des auteurs via python</a:t>
            </a:r>
          </a:p>
        </p:txBody>
      </p:sp>
      <p:pic>
        <p:nvPicPr>
          <p:cNvPr id="2" name="Picture 2" descr="Computer GIFs - Obtenez le meilleur gif sur GIFER">
            <a:extLst>
              <a:ext uri="{FF2B5EF4-FFF2-40B4-BE49-F238E27FC236}">
                <a16:creationId xmlns:a16="http://schemas.microsoft.com/office/drawing/2014/main" id="{266E4D04-8CC8-196A-0B56-BA9E49BE3A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525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phique 1">
            <a:extLst>
              <a:ext uri="{FF2B5EF4-FFF2-40B4-BE49-F238E27FC236}">
                <a16:creationId xmlns:a16="http://schemas.microsoft.com/office/drawing/2014/main" id="{68AF8266-4288-A11F-015E-BF6944A442BF}"/>
              </a:ext>
            </a:extLst>
          </p:cNvPr>
          <p:cNvGraphicFramePr>
            <a:graphicFrameLocks/>
          </p:cNvGraphicFramePr>
          <p:nvPr>
            <p:extLst>
              <p:ext uri="{D42A27DB-BD31-4B8C-83A1-F6EECF244321}">
                <p14:modId xmlns:p14="http://schemas.microsoft.com/office/powerpoint/2010/main" val="836845357"/>
              </p:ext>
            </p:extLst>
          </p:nvPr>
        </p:nvGraphicFramePr>
        <p:xfrm>
          <a:off x="3913496" y="1946827"/>
          <a:ext cx="8278504" cy="4234219"/>
        </p:xfrm>
        <a:graphic>
          <a:graphicData uri="http://schemas.openxmlformats.org/drawingml/2006/chart">
            <c:chart xmlns:c="http://schemas.openxmlformats.org/drawingml/2006/chart" xmlns:r="http://schemas.openxmlformats.org/officeDocument/2006/relationships" r:id="rId2"/>
          </a:graphicData>
        </a:graphic>
      </p:graphicFrame>
      <p:sp>
        <p:nvSpPr>
          <p:cNvPr id="9" name="ZoneTexte 8">
            <a:extLst>
              <a:ext uri="{FF2B5EF4-FFF2-40B4-BE49-F238E27FC236}">
                <a16:creationId xmlns:a16="http://schemas.microsoft.com/office/drawing/2014/main" id="{3F3E0284-E880-DA39-B6AC-7BB185E258DC}"/>
              </a:ext>
            </a:extLst>
          </p:cNvPr>
          <p:cNvSpPr txBox="1"/>
          <p:nvPr/>
        </p:nvSpPr>
        <p:spPr>
          <a:xfrm>
            <a:off x="8732902" y="6042547"/>
            <a:ext cx="2550982" cy="276999"/>
          </a:xfrm>
          <a:prstGeom prst="rect">
            <a:avLst/>
          </a:prstGeom>
          <a:noFill/>
        </p:spPr>
        <p:txBody>
          <a:bodyPr wrap="square" rtlCol="0">
            <a:spAutoFit/>
          </a:bodyPr>
          <a:lstStyle/>
          <a:p>
            <a:r>
              <a:rPr lang="fr-FR" sz="1200" dirty="0"/>
              <a:t>Source: Calculs des auteurs via python</a:t>
            </a:r>
          </a:p>
        </p:txBody>
      </p:sp>
      <p:pic>
        <p:nvPicPr>
          <p:cNvPr id="3" name="Picture 2" descr="Computer GIFs - Obtenez le meilleur gif sur GIFER">
            <a:extLst>
              <a:ext uri="{FF2B5EF4-FFF2-40B4-BE49-F238E27FC236}">
                <a16:creationId xmlns:a16="http://schemas.microsoft.com/office/drawing/2014/main" id="{DE5A292E-CBC0-0571-F212-C9F61CCEB5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474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Data Loading Animation | Motion design animation, Motion graphics design,  Animation">
            <a:extLst>
              <a:ext uri="{FF2B5EF4-FFF2-40B4-BE49-F238E27FC236}">
                <a16:creationId xmlns:a16="http://schemas.microsoft.com/office/drawing/2014/main" id="{EF09DB0E-6C29-6C4C-8527-D7185B9AE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8462" y="2658291"/>
            <a:ext cx="4628605" cy="347145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3B3EF37-C277-F435-05B0-0571EAAA988B}"/>
              </a:ext>
            </a:extLst>
          </p:cNvPr>
          <p:cNvSpPr/>
          <p:nvPr/>
        </p:nvSpPr>
        <p:spPr>
          <a:xfrm>
            <a:off x="4802777" y="1042851"/>
            <a:ext cx="5259977" cy="1950720"/>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chemeClr val="tx1"/>
                </a:solidFill>
                <a:latin typeface="Book Antiqua" panose="02040602050305030304" pitchFamily="18" charset="0"/>
              </a:rPr>
              <a:t>PREPROCESSING</a:t>
            </a:r>
          </a:p>
        </p:txBody>
      </p:sp>
    </p:spTree>
    <p:extLst>
      <p:ext uri="{BB962C8B-B14F-4D97-AF65-F5344CB8AC3E}">
        <p14:creationId xmlns:p14="http://schemas.microsoft.com/office/powerpoint/2010/main" val="56984732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8CF314EF-9A87-9A82-1785-EFB9004D0181}"/>
              </a:ext>
            </a:extLst>
          </p:cNvPr>
          <p:cNvSpPr txBox="1"/>
          <p:nvPr/>
        </p:nvSpPr>
        <p:spPr>
          <a:xfrm>
            <a:off x="5964396" y="1272796"/>
            <a:ext cx="3220871" cy="369332"/>
          </a:xfrm>
          <a:prstGeom prst="rect">
            <a:avLst/>
          </a:prstGeom>
          <a:noFill/>
        </p:spPr>
        <p:txBody>
          <a:bodyPr wrap="square" rtlCol="0">
            <a:spAutoFit/>
          </a:bodyPr>
          <a:lstStyle/>
          <a:p>
            <a:r>
              <a:rPr lang="fr-FR" b="1" dirty="0"/>
              <a:t>Pour le modèle Random Forest</a:t>
            </a:r>
          </a:p>
        </p:txBody>
      </p:sp>
      <p:pic>
        <p:nvPicPr>
          <p:cNvPr id="4" name="Picture 2" descr="Computer GIFs - Obtenez le meilleur gif sur GIFER">
            <a:extLst>
              <a:ext uri="{FF2B5EF4-FFF2-40B4-BE49-F238E27FC236}">
                <a16:creationId xmlns:a16="http://schemas.microsoft.com/office/drawing/2014/main" id="{C56AAF6F-F86C-2520-1EE0-1892DB7DA9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262DD-087D-C0D3-7DF5-049E99CC4E8D}"/>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spTree>
    <p:extLst>
      <p:ext uri="{BB962C8B-B14F-4D97-AF65-F5344CB8AC3E}">
        <p14:creationId xmlns:p14="http://schemas.microsoft.com/office/powerpoint/2010/main" val="3374540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3F934FA-2547-D5D3-B00C-146EBAF649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346" y="1879891"/>
            <a:ext cx="7633666" cy="4158383"/>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E4EC291D-8C39-E355-F7BD-8EAF5A94516A}"/>
              </a:ext>
            </a:extLst>
          </p:cNvPr>
          <p:cNvSpPr txBox="1"/>
          <p:nvPr/>
        </p:nvSpPr>
        <p:spPr>
          <a:xfrm>
            <a:off x="3615273" y="1265813"/>
            <a:ext cx="7989123" cy="614079"/>
          </a:xfrm>
          <a:prstGeom prst="rect">
            <a:avLst/>
          </a:prstGeom>
          <a:noFill/>
        </p:spPr>
        <p:txBody>
          <a:bodyPr wrap="square" rtlCol="0">
            <a:spAutoFit/>
          </a:bodyPr>
          <a:lstStyle/>
          <a:p>
            <a:pPr>
              <a:lnSpc>
                <a:spcPct val="200000"/>
              </a:lnSpc>
            </a:pPr>
            <a:r>
              <a:rPr lang="fr-FR" sz="2000" dirty="0">
                <a:latin typeface="Times New Roman" panose="02020603050405020304" pitchFamily="18" charset="0"/>
                <a:cs typeface="Times New Roman" panose="02020603050405020304" pitchFamily="18" charset="0"/>
              </a:rPr>
              <a:t>Comparaison entre valeurs réelles et celles prédites pour TotalGHGEmission</a:t>
            </a:r>
          </a:p>
        </p:txBody>
      </p:sp>
      <p:sp>
        <p:nvSpPr>
          <p:cNvPr id="4" name="ZoneTexte 3">
            <a:extLst>
              <a:ext uri="{FF2B5EF4-FFF2-40B4-BE49-F238E27FC236}">
                <a16:creationId xmlns:a16="http://schemas.microsoft.com/office/drawing/2014/main" id="{3C6B4A32-D005-7088-A840-BCFD9ACA119C}"/>
              </a:ext>
            </a:extLst>
          </p:cNvPr>
          <p:cNvSpPr txBox="1"/>
          <p:nvPr/>
        </p:nvSpPr>
        <p:spPr>
          <a:xfrm>
            <a:off x="9044128" y="6038274"/>
            <a:ext cx="2663963" cy="276999"/>
          </a:xfrm>
          <a:prstGeom prst="rect">
            <a:avLst/>
          </a:prstGeom>
          <a:noFill/>
        </p:spPr>
        <p:txBody>
          <a:bodyPr wrap="square" rtlCol="0">
            <a:spAutoFit/>
          </a:bodyPr>
          <a:lstStyle/>
          <a:p>
            <a:r>
              <a:rPr lang="fr-FR" sz="1200" dirty="0"/>
              <a:t>Source: Calculs des auteurs via python </a:t>
            </a:r>
          </a:p>
        </p:txBody>
      </p:sp>
      <p:sp>
        <p:nvSpPr>
          <p:cNvPr id="5" name="ZoneTexte 4">
            <a:extLst>
              <a:ext uri="{FF2B5EF4-FFF2-40B4-BE49-F238E27FC236}">
                <a16:creationId xmlns:a16="http://schemas.microsoft.com/office/drawing/2014/main" id="{5AEEA616-6CB6-6D75-012C-B709F15A7EF6}"/>
              </a:ext>
            </a:extLst>
          </p:cNvPr>
          <p:cNvSpPr txBox="1"/>
          <p:nvPr/>
        </p:nvSpPr>
        <p:spPr>
          <a:xfrm>
            <a:off x="6916179" y="962556"/>
            <a:ext cx="2647665" cy="369332"/>
          </a:xfrm>
          <a:prstGeom prst="rect">
            <a:avLst/>
          </a:prstGeom>
          <a:noFill/>
        </p:spPr>
        <p:txBody>
          <a:bodyPr wrap="square" rtlCol="0">
            <a:spAutoFit/>
          </a:bodyPr>
          <a:lstStyle/>
          <a:p>
            <a:r>
              <a:rPr lang="fr-FR" b="1" dirty="0"/>
              <a:t>Pour le modèle Ridge</a:t>
            </a:r>
          </a:p>
        </p:txBody>
      </p:sp>
      <p:pic>
        <p:nvPicPr>
          <p:cNvPr id="6" name="Picture 2" descr="Computer GIFs - Obtenez le meilleur gif sur GIFER">
            <a:extLst>
              <a:ext uri="{FF2B5EF4-FFF2-40B4-BE49-F238E27FC236}">
                <a16:creationId xmlns:a16="http://schemas.microsoft.com/office/drawing/2014/main" id="{C6939227-3B6A-2FFD-552A-0F7271CA8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267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B6E0D850-2411-3753-A243-0900DAA33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290" y="2179402"/>
            <a:ext cx="8019710" cy="4273437"/>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F9660433-05C1-28C2-97DF-B282F39DCF65}"/>
              </a:ext>
            </a:extLst>
          </p:cNvPr>
          <p:cNvSpPr txBox="1"/>
          <p:nvPr/>
        </p:nvSpPr>
        <p:spPr>
          <a:xfrm>
            <a:off x="3783291" y="1433895"/>
            <a:ext cx="8408709" cy="614079"/>
          </a:xfrm>
          <a:prstGeom prst="rect">
            <a:avLst/>
          </a:prstGeom>
          <a:noFill/>
        </p:spPr>
        <p:txBody>
          <a:bodyPr wrap="square" rtlCol="0">
            <a:spAutoFit/>
          </a:bodyPr>
          <a:lstStyle/>
          <a:p>
            <a:pPr>
              <a:lnSpc>
                <a:spcPct val="200000"/>
              </a:lnSpc>
            </a:pPr>
            <a:r>
              <a:rPr lang="fr-FR" sz="2000" dirty="0">
                <a:latin typeface="Times New Roman" panose="02020603050405020304" pitchFamily="18" charset="0"/>
                <a:cs typeface="Times New Roman" panose="02020603050405020304" pitchFamily="18" charset="0"/>
              </a:rPr>
              <a:t>Comparaison entre valeurs réelles et celles prédites pour SiteEnergyUse(kBtu)</a:t>
            </a:r>
          </a:p>
        </p:txBody>
      </p:sp>
      <p:sp>
        <p:nvSpPr>
          <p:cNvPr id="3" name="ZoneTexte 2">
            <a:extLst>
              <a:ext uri="{FF2B5EF4-FFF2-40B4-BE49-F238E27FC236}">
                <a16:creationId xmlns:a16="http://schemas.microsoft.com/office/drawing/2014/main" id="{1C8F2A27-BB1F-9DFE-3E3E-EAA7E14A941D}"/>
              </a:ext>
            </a:extLst>
          </p:cNvPr>
          <p:cNvSpPr txBox="1"/>
          <p:nvPr/>
        </p:nvSpPr>
        <p:spPr>
          <a:xfrm>
            <a:off x="9133473" y="6380328"/>
            <a:ext cx="3800103" cy="276999"/>
          </a:xfrm>
          <a:prstGeom prst="rect">
            <a:avLst/>
          </a:prstGeom>
          <a:noFill/>
        </p:spPr>
        <p:txBody>
          <a:bodyPr wrap="square" rtlCol="0">
            <a:spAutoFit/>
          </a:bodyPr>
          <a:lstStyle/>
          <a:p>
            <a:r>
              <a:rPr lang="fr-FR" sz="1200" dirty="0"/>
              <a:t>Source: Calculs des auteurs via python </a:t>
            </a:r>
          </a:p>
        </p:txBody>
      </p:sp>
      <p:sp>
        <p:nvSpPr>
          <p:cNvPr id="4" name="ZoneTexte 3">
            <a:extLst>
              <a:ext uri="{FF2B5EF4-FFF2-40B4-BE49-F238E27FC236}">
                <a16:creationId xmlns:a16="http://schemas.microsoft.com/office/drawing/2014/main" id="{04290406-682F-A0A2-A915-9CFFAA3BCF4E}"/>
              </a:ext>
            </a:extLst>
          </p:cNvPr>
          <p:cNvSpPr txBox="1"/>
          <p:nvPr/>
        </p:nvSpPr>
        <p:spPr>
          <a:xfrm>
            <a:off x="7189557" y="1229407"/>
            <a:ext cx="2647665" cy="369332"/>
          </a:xfrm>
          <a:prstGeom prst="rect">
            <a:avLst/>
          </a:prstGeom>
          <a:noFill/>
        </p:spPr>
        <p:txBody>
          <a:bodyPr wrap="square" rtlCol="0">
            <a:spAutoFit/>
          </a:bodyPr>
          <a:lstStyle/>
          <a:p>
            <a:r>
              <a:rPr lang="fr-FR" b="1" dirty="0"/>
              <a:t>Pour le modèle Ridge</a:t>
            </a:r>
          </a:p>
        </p:txBody>
      </p:sp>
      <p:pic>
        <p:nvPicPr>
          <p:cNvPr id="5" name="Picture 2" descr="Computer GIFs - Obtenez le meilleur gif sur GIFER">
            <a:extLst>
              <a:ext uri="{FF2B5EF4-FFF2-40B4-BE49-F238E27FC236}">
                <a16:creationId xmlns:a16="http://schemas.microsoft.com/office/drawing/2014/main" id="{3D8D20BF-F009-A5BE-7A15-274171FF0A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0920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Lightbulb Character Design by Jack Gill on Dribbble">
            <a:extLst>
              <a:ext uri="{FF2B5EF4-FFF2-40B4-BE49-F238E27FC236}">
                <a16:creationId xmlns:a16="http://schemas.microsoft.com/office/drawing/2014/main" id="{E4FAEA43-D47C-5AA2-8B3E-06FB1D588239}"/>
              </a:ext>
            </a:extLst>
          </p:cNvPr>
          <p:cNvPicPr>
            <a:picLocks noChangeAspect="1" noChangeArrowheads="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l="5160" r="6258"/>
          <a:stretch/>
        </p:blipFill>
        <p:spPr bwMode="auto">
          <a:xfrm>
            <a:off x="0" y="0"/>
            <a:ext cx="8097624" cy="685604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727101E5-2107-B09A-AC9B-2F9146891220}"/>
              </a:ext>
            </a:extLst>
          </p:cNvPr>
          <p:cNvPicPr>
            <a:picLocks noChangeAspect="1"/>
          </p:cNvPicPr>
          <p:nvPr/>
        </p:nvPicPr>
        <p:blipFill rotWithShape="1">
          <a:blip r:embed="rId3">
            <a:extLst>
              <a:ext uri="{28A0092B-C50C-407E-A947-70E740481C1C}">
                <a14:useLocalDpi xmlns:a14="http://schemas.microsoft.com/office/drawing/2010/main" val="0"/>
              </a:ext>
            </a:extLst>
          </a:blip>
          <a:srcRect l="29131" r="26816"/>
          <a:stretch/>
        </p:blipFill>
        <p:spPr>
          <a:xfrm>
            <a:off x="7754755" y="0"/>
            <a:ext cx="4437245" cy="6857019"/>
          </a:xfrm>
          <a:prstGeom prst="rect">
            <a:avLst/>
          </a:prstGeom>
        </p:spPr>
      </p:pic>
      <p:sp>
        <p:nvSpPr>
          <p:cNvPr id="7" name="Rectangle 6">
            <a:extLst>
              <a:ext uri="{FF2B5EF4-FFF2-40B4-BE49-F238E27FC236}">
                <a16:creationId xmlns:a16="http://schemas.microsoft.com/office/drawing/2014/main" id="{0D5F1DB0-5C83-CFD5-3F49-8542D0EF1041}"/>
              </a:ext>
            </a:extLst>
          </p:cNvPr>
          <p:cNvSpPr/>
          <p:nvPr/>
        </p:nvSpPr>
        <p:spPr>
          <a:xfrm>
            <a:off x="1380846" y="1127692"/>
            <a:ext cx="5259977" cy="1950720"/>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chemeClr val="tx1"/>
                </a:solidFill>
                <a:latin typeface="Book Antiqua" panose="02040602050305030304" pitchFamily="18" charset="0"/>
              </a:rPr>
              <a:t>CONCLUSION</a:t>
            </a:r>
          </a:p>
        </p:txBody>
      </p:sp>
    </p:spTree>
    <p:extLst>
      <p:ext uri="{BB962C8B-B14F-4D97-AF65-F5344CB8AC3E}">
        <p14:creationId xmlns:p14="http://schemas.microsoft.com/office/powerpoint/2010/main" val="683541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27101E5-2107-B09A-AC9B-2F9146891220}"/>
              </a:ext>
            </a:extLst>
          </p:cNvPr>
          <p:cNvPicPr>
            <a:picLocks noChangeAspect="1"/>
          </p:cNvPicPr>
          <p:nvPr/>
        </p:nvPicPr>
        <p:blipFill rotWithShape="1">
          <a:blip r:embed="rId2">
            <a:extLst>
              <a:ext uri="{28A0092B-C50C-407E-A947-70E740481C1C}">
                <a14:useLocalDpi xmlns:a14="http://schemas.microsoft.com/office/drawing/2010/main" val="0"/>
              </a:ext>
            </a:extLst>
          </a:blip>
          <a:srcRect l="29131" r="26816"/>
          <a:stretch/>
        </p:blipFill>
        <p:spPr>
          <a:xfrm>
            <a:off x="7754755" y="0"/>
            <a:ext cx="4437245" cy="6857019"/>
          </a:xfrm>
          <a:prstGeom prst="rect">
            <a:avLst/>
          </a:prstGeom>
        </p:spPr>
      </p:pic>
      <p:sp>
        <p:nvSpPr>
          <p:cNvPr id="2" name="ZoneTexte 1">
            <a:extLst>
              <a:ext uri="{FF2B5EF4-FFF2-40B4-BE49-F238E27FC236}">
                <a16:creationId xmlns:a16="http://schemas.microsoft.com/office/drawing/2014/main" id="{565739A6-AAC0-9D29-D9CC-C59F5ED4CCDC}"/>
              </a:ext>
            </a:extLst>
          </p:cNvPr>
          <p:cNvSpPr txBox="1"/>
          <p:nvPr/>
        </p:nvSpPr>
        <p:spPr>
          <a:xfrm>
            <a:off x="263950" y="1470581"/>
            <a:ext cx="6627043" cy="3631763"/>
          </a:xfrm>
          <a:prstGeom prst="rect">
            <a:avLst/>
          </a:prstGeom>
          <a:noFill/>
        </p:spPr>
        <p:txBody>
          <a:bodyPr wrap="square" rtlCol="0">
            <a:spAutoFit/>
          </a:bodyPr>
          <a:lstStyle/>
          <a:p>
            <a:pPr algn="ctr"/>
            <a:r>
              <a:rPr lang="fr-FR" sz="11500" dirty="0" err="1">
                <a:latin typeface="Freestyle Script" panose="030804020302050B0404" pitchFamily="66" charset="0"/>
              </a:rPr>
              <a:t>Thanks</a:t>
            </a:r>
            <a:r>
              <a:rPr lang="fr-FR" sz="11500" dirty="0">
                <a:latin typeface="Freestyle Script" panose="030804020302050B0404" pitchFamily="66" charset="0"/>
              </a:rPr>
              <a:t> for </a:t>
            </a:r>
            <a:r>
              <a:rPr lang="fr-FR" sz="11500" dirty="0" err="1">
                <a:latin typeface="Freestyle Script" panose="030804020302050B0404" pitchFamily="66" charset="0"/>
              </a:rPr>
              <a:t>your</a:t>
            </a:r>
            <a:r>
              <a:rPr lang="fr-FR" sz="11500" dirty="0">
                <a:latin typeface="Freestyle Script" panose="030804020302050B0404" pitchFamily="66" charset="0"/>
              </a:rPr>
              <a:t> attention !!!</a:t>
            </a:r>
          </a:p>
        </p:txBody>
      </p:sp>
    </p:spTree>
    <p:extLst>
      <p:ext uri="{BB962C8B-B14F-4D97-AF65-F5344CB8AC3E}">
        <p14:creationId xmlns:p14="http://schemas.microsoft.com/office/powerpoint/2010/main" val="3803424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DCFADFEC-423C-AE81-9252-F5750C1B68BE}"/>
              </a:ext>
            </a:extLst>
          </p:cNvPr>
          <p:cNvSpPr txBox="1"/>
          <p:nvPr/>
        </p:nvSpPr>
        <p:spPr>
          <a:xfrm>
            <a:off x="5670584" y="1143782"/>
            <a:ext cx="3472107" cy="461665"/>
          </a:xfrm>
          <a:prstGeom prst="rect">
            <a:avLst/>
          </a:prstGeom>
          <a:noFill/>
        </p:spPr>
        <p:txBody>
          <a:bodyPr wrap="square" rtlCol="0">
            <a:spAutoFit/>
          </a:bodyPr>
          <a:lstStyle/>
          <a:p>
            <a:pPr algn="ctr"/>
            <a:r>
              <a:rPr lang="fr-FR" sz="2400" b="1" dirty="0"/>
              <a:t>Nous avons deux </a:t>
            </a:r>
            <a:r>
              <a:rPr lang="fr-FR" sz="2400" b="1" dirty="0" err="1"/>
              <a:t>datasets</a:t>
            </a:r>
            <a:endParaRPr lang="fr-FR" sz="2400" b="1" dirty="0"/>
          </a:p>
        </p:txBody>
      </p:sp>
      <p:sp>
        <p:nvSpPr>
          <p:cNvPr id="5" name="ZoneTexte 4">
            <a:extLst>
              <a:ext uri="{FF2B5EF4-FFF2-40B4-BE49-F238E27FC236}">
                <a16:creationId xmlns:a16="http://schemas.microsoft.com/office/drawing/2014/main" id="{7C57EE9E-E1BF-5190-319B-B2EC06D11DC2}"/>
              </a:ext>
            </a:extLst>
          </p:cNvPr>
          <p:cNvSpPr txBox="1"/>
          <p:nvPr/>
        </p:nvSpPr>
        <p:spPr>
          <a:xfrm>
            <a:off x="3108960" y="1885716"/>
            <a:ext cx="4632958" cy="3236720"/>
          </a:xfrm>
          <a:prstGeom prst="rect">
            <a:avLst/>
          </a:prstGeom>
          <a:noFill/>
        </p:spPr>
        <p:txBody>
          <a:bodyPr wrap="square" rtlCol="0">
            <a:spAutoFit/>
          </a:bodyPr>
          <a:lstStyle/>
          <a:p>
            <a:pPr algn="ctr">
              <a:lnSpc>
                <a:spcPct val="250000"/>
              </a:lnSpc>
            </a:pPr>
            <a:r>
              <a:rPr lang="en-US" sz="1400" b="1" dirty="0"/>
              <a:t>2019 Dataset</a:t>
            </a:r>
          </a:p>
          <a:p>
            <a:pPr>
              <a:lnSpc>
                <a:spcPct val="250000"/>
              </a:lnSpc>
            </a:pPr>
            <a:r>
              <a:rPr lang="en-US" sz="1400" b="1" dirty="0"/>
              <a:t>Nom</a:t>
            </a:r>
            <a:r>
              <a:rPr lang="en-US" sz="1400" dirty="0"/>
              <a:t> : “</a:t>
            </a:r>
            <a:r>
              <a:rPr lang="en-US" sz="1400" b="1" i="1" dirty="0">
                <a:solidFill>
                  <a:srgbClr val="FF0000"/>
                </a:solidFill>
              </a:rPr>
              <a:t>2019_Building_Energy_Benchmarking.csv</a:t>
            </a:r>
            <a:r>
              <a:rPr lang="en-US" sz="1400" dirty="0"/>
              <a:t>”</a:t>
            </a:r>
          </a:p>
          <a:p>
            <a:pPr>
              <a:lnSpc>
                <a:spcPct val="250000"/>
              </a:lnSpc>
            </a:pPr>
            <a:r>
              <a:rPr lang="en-US" sz="1400" b="1" dirty="0"/>
              <a:t>Taille du </a:t>
            </a:r>
            <a:r>
              <a:rPr lang="en-US" sz="1400" b="1" dirty="0" err="1"/>
              <a:t>fichier</a:t>
            </a:r>
            <a:r>
              <a:rPr lang="en-US" sz="1400" b="1" dirty="0"/>
              <a:t> </a:t>
            </a:r>
            <a:r>
              <a:rPr lang="en-US" sz="1400" dirty="0"/>
              <a:t>: </a:t>
            </a:r>
            <a:r>
              <a:rPr lang="en-US" sz="1400" b="1" dirty="0"/>
              <a:t>1,151 kb</a:t>
            </a:r>
          </a:p>
          <a:p>
            <a:pPr>
              <a:lnSpc>
                <a:spcPct val="250000"/>
              </a:lnSpc>
            </a:pPr>
            <a:r>
              <a:rPr lang="en-US" sz="1400" b="1" dirty="0" err="1"/>
              <a:t>Nombre</a:t>
            </a:r>
            <a:r>
              <a:rPr lang="en-US" sz="1400" b="1" dirty="0"/>
              <a:t> de </a:t>
            </a:r>
            <a:r>
              <a:rPr lang="en-US" sz="1400" b="1" dirty="0" err="1"/>
              <a:t>ligne</a:t>
            </a:r>
            <a:r>
              <a:rPr lang="en-US" sz="1400" b="1" dirty="0"/>
              <a:t> </a:t>
            </a:r>
            <a:r>
              <a:rPr lang="en-US" sz="1400" dirty="0"/>
              <a:t>: 3581 rows</a:t>
            </a:r>
          </a:p>
          <a:p>
            <a:pPr>
              <a:lnSpc>
                <a:spcPct val="250000"/>
              </a:lnSpc>
            </a:pPr>
            <a:r>
              <a:rPr lang="en-US" sz="1400" b="1" dirty="0" err="1"/>
              <a:t>Nombre</a:t>
            </a:r>
            <a:r>
              <a:rPr lang="en-US" sz="1400" b="1" dirty="0"/>
              <a:t> de </a:t>
            </a:r>
            <a:r>
              <a:rPr lang="en-US" sz="1400" b="1" dirty="0" err="1"/>
              <a:t>colonne</a:t>
            </a:r>
            <a:r>
              <a:rPr lang="en-US" sz="1400" b="1" dirty="0"/>
              <a:t> </a:t>
            </a:r>
            <a:r>
              <a:rPr lang="en-US" sz="1400" dirty="0"/>
              <a:t>: 42</a:t>
            </a:r>
          </a:p>
          <a:p>
            <a:pPr>
              <a:lnSpc>
                <a:spcPct val="250000"/>
              </a:lnSpc>
            </a:pPr>
            <a:r>
              <a:rPr lang="en-US" sz="1400" b="1" dirty="0" err="1"/>
              <a:t>Coldiff</a:t>
            </a:r>
            <a:r>
              <a:rPr lang="en-US" sz="1400" b="1" dirty="0"/>
              <a:t> avec dataset de 2020 </a:t>
            </a:r>
            <a:r>
              <a:rPr lang="en-US" sz="1400" dirty="0"/>
              <a:t>: “</a:t>
            </a:r>
            <a:r>
              <a:rPr lang="en-US" sz="1400" b="1" dirty="0" err="1"/>
              <a:t>PrimaryPropertyType</a:t>
            </a:r>
            <a:r>
              <a:rPr lang="en-US" sz="1400" dirty="0"/>
              <a:t>”</a:t>
            </a:r>
            <a:endParaRPr lang="fr-FR" sz="1400" dirty="0"/>
          </a:p>
        </p:txBody>
      </p:sp>
      <p:sp>
        <p:nvSpPr>
          <p:cNvPr id="6" name="ZoneTexte 5">
            <a:extLst>
              <a:ext uri="{FF2B5EF4-FFF2-40B4-BE49-F238E27FC236}">
                <a16:creationId xmlns:a16="http://schemas.microsoft.com/office/drawing/2014/main" id="{AF393E82-F154-3E04-1BE4-5F830BB47011}"/>
              </a:ext>
            </a:extLst>
          </p:cNvPr>
          <p:cNvSpPr txBox="1"/>
          <p:nvPr/>
        </p:nvSpPr>
        <p:spPr>
          <a:xfrm>
            <a:off x="7741918" y="1885716"/>
            <a:ext cx="4611189" cy="3236720"/>
          </a:xfrm>
          <a:prstGeom prst="rect">
            <a:avLst/>
          </a:prstGeom>
          <a:noFill/>
        </p:spPr>
        <p:txBody>
          <a:bodyPr wrap="square" rtlCol="0">
            <a:spAutoFit/>
          </a:bodyPr>
          <a:lstStyle/>
          <a:p>
            <a:pPr algn="ctr">
              <a:lnSpc>
                <a:spcPct val="250000"/>
              </a:lnSpc>
            </a:pPr>
            <a:r>
              <a:rPr lang="en-US" sz="1400" b="1" dirty="0"/>
              <a:t>2020 Dataset</a:t>
            </a:r>
          </a:p>
          <a:p>
            <a:pPr>
              <a:lnSpc>
                <a:spcPct val="250000"/>
              </a:lnSpc>
            </a:pPr>
            <a:r>
              <a:rPr lang="en-US" sz="1400" b="1" dirty="0"/>
              <a:t>Nom</a:t>
            </a:r>
            <a:r>
              <a:rPr lang="en-US" sz="1400" dirty="0"/>
              <a:t> : “</a:t>
            </a:r>
            <a:r>
              <a:rPr lang="en-US" sz="1400" b="1" i="1" dirty="0">
                <a:solidFill>
                  <a:srgbClr val="FF0000"/>
                </a:solidFill>
              </a:rPr>
              <a:t>2020_Building_Energy_Benchmarking.csv</a:t>
            </a:r>
            <a:r>
              <a:rPr lang="en-US" sz="1400" dirty="0"/>
              <a:t>”</a:t>
            </a:r>
          </a:p>
          <a:p>
            <a:pPr>
              <a:lnSpc>
                <a:spcPct val="250000"/>
              </a:lnSpc>
            </a:pPr>
            <a:r>
              <a:rPr lang="en-US" sz="1400" b="1" dirty="0"/>
              <a:t>Taille du </a:t>
            </a:r>
            <a:r>
              <a:rPr lang="en-US" sz="1400" b="1" dirty="0" err="1"/>
              <a:t>fichier</a:t>
            </a:r>
            <a:r>
              <a:rPr lang="en-US" sz="1400" b="1" dirty="0"/>
              <a:t> </a:t>
            </a:r>
            <a:r>
              <a:rPr lang="en-US" sz="1400" dirty="0"/>
              <a:t>: </a:t>
            </a:r>
            <a:r>
              <a:rPr lang="en-US" sz="1400" b="1" dirty="0"/>
              <a:t>1,096 kb</a:t>
            </a:r>
            <a:endParaRPr lang="en-US" sz="1400" dirty="0"/>
          </a:p>
          <a:p>
            <a:pPr>
              <a:lnSpc>
                <a:spcPct val="250000"/>
              </a:lnSpc>
            </a:pPr>
            <a:r>
              <a:rPr lang="en-US" sz="1400" b="1" dirty="0" err="1"/>
              <a:t>Nombre</a:t>
            </a:r>
            <a:r>
              <a:rPr lang="en-US" sz="1400" b="1" dirty="0"/>
              <a:t> de </a:t>
            </a:r>
            <a:r>
              <a:rPr lang="en-US" sz="1400" b="1" dirty="0" err="1"/>
              <a:t>ligne</a:t>
            </a:r>
            <a:r>
              <a:rPr lang="en-US" sz="1400" b="1" dirty="0"/>
              <a:t> </a:t>
            </a:r>
            <a:r>
              <a:rPr lang="en-US" sz="1400" dirty="0"/>
              <a:t>: 3628 rows</a:t>
            </a:r>
          </a:p>
          <a:p>
            <a:pPr>
              <a:lnSpc>
                <a:spcPct val="250000"/>
              </a:lnSpc>
            </a:pPr>
            <a:r>
              <a:rPr lang="en-US" sz="1400" b="1" dirty="0" err="1"/>
              <a:t>Nombre</a:t>
            </a:r>
            <a:r>
              <a:rPr lang="en-US" sz="1400" b="1" dirty="0"/>
              <a:t> de </a:t>
            </a:r>
            <a:r>
              <a:rPr lang="en-US" sz="1400" b="1" dirty="0" err="1"/>
              <a:t>colonne</a:t>
            </a:r>
            <a:r>
              <a:rPr lang="en-US" sz="1400" b="1" dirty="0"/>
              <a:t> </a:t>
            </a:r>
            <a:r>
              <a:rPr lang="en-US" sz="1400" dirty="0"/>
              <a:t>: 42</a:t>
            </a:r>
          </a:p>
          <a:p>
            <a:pPr>
              <a:lnSpc>
                <a:spcPct val="250000"/>
              </a:lnSpc>
            </a:pPr>
            <a:r>
              <a:rPr lang="en-US" sz="1400" b="1" dirty="0" err="1"/>
              <a:t>Coldiff</a:t>
            </a:r>
            <a:r>
              <a:rPr lang="en-US" sz="1400" b="1" dirty="0"/>
              <a:t> dataset de 2019 </a:t>
            </a:r>
            <a:r>
              <a:rPr lang="en-US" sz="1400" dirty="0"/>
              <a:t>: “</a:t>
            </a:r>
            <a:r>
              <a:rPr lang="en-US" sz="1400" b="1" dirty="0" err="1"/>
              <a:t>NumberofBuildings</a:t>
            </a:r>
            <a:r>
              <a:rPr lang="en-US" sz="1400" dirty="0"/>
              <a:t>”</a:t>
            </a:r>
            <a:endParaRPr lang="fr-FR" sz="1400" dirty="0"/>
          </a:p>
        </p:txBody>
      </p:sp>
      <p:cxnSp>
        <p:nvCxnSpPr>
          <p:cNvPr id="8" name="Connecteur droit 7">
            <a:extLst>
              <a:ext uri="{FF2B5EF4-FFF2-40B4-BE49-F238E27FC236}">
                <a16:creationId xmlns:a16="http://schemas.microsoft.com/office/drawing/2014/main" id="{857DD385-65EB-48A5-2900-D380B3428F3C}"/>
              </a:ext>
            </a:extLst>
          </p:cNvPr>
          <p:cNvCxnSpPr>
            <a:cxnSpLocks/>
          </p:cNvCxnSpPr>
          <p:nvPr/>
        </p:nvCxnSpPr>
        <p:spPr>
          <a:xfrm>
            <a:off x="7406638" y="2175556"/>
            <a:ext cx="0" cy="314189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94D0FB1A-EC60-1E2A-636C-373115BEC64F}"/>
              </a:ext>
            </a:extLst>
          </p:cNvPr>
          <p:cNvSpPr txBox="1"/>
          <p:nvPr/>
        </p:nvSpPr>
        <p:spPr>
          <a:xfrm>
            <a:off x="10232136" y="6482846"/>
            <a:ext cx="1939832" cy="369332"/>
          </a:xfrm>
          <a:prstGeom prst="rect">
            <a:avLst/>
          </a:prstGeom>
          <a:noFill/>
        </p:spPr>
        <p:txBody>
          <a:bodyPr wrap="square" rtlCol="0">
            <a:spAutoFit/>
          </a:bodyPr>
          <a:lstStyle/>
          <a:p>
            <a:pPr algn="r"/>
            <a:r>
              <a:rPr lang="fr-FR" dirty="0"/>
              <a:t>Source : </a:t>
            </a:r>
            <a:r>
              <a:rPr lang="fr-FR" dirty="0">
                <a:hlinkClick r:id="rId4"/>
              </a:rPr>
              <a:t>Cliquer ici</a:t>
            </a:r>
            <a:endParaRPr lang="fr-FR" dirty="0"/>
          </a:p>
        </p:txBody>
      </p:sp>
    </p:spTree>
    <p:extLst>
      <p:ext uri="{BB962C8B-B14F-4D97-AF65-F5344CB8AC3E}">
        <p14:creationId xmlns:p14="http://schemas.microsoft.com/office/powerpoint/2010/main" val="55493556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2F71A66-263C-77A4-F383-5A79DA444FCA}"/>
              </a:ext>
            </a:extLst>
          </p:cNvPr>
          <p:cNvSpPr/>
          <p:nvPr/>
        </p:nvSpPr>
        <p:spPr>
          <a:xfrm>
            <a:off x="3246120" y="155883"/>
            <a:ext cx="8759951" cy="95054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Book Antiqua" panose="02040602050305030304" pitchFamily="18" charset="0"/>
              </a:rPr>
              <a:t>Présentation des variables cibles</a:t>
            </a:r>
          </a:p>
        </p:txBody>
      </p:sp>
      <p:sp>
        <p:nvSpPr>
          <p:cNvPr id="10" name="ZoneTexte 9">
            <a:extLst>
              <a:ext uri="{FF2B5EF4-FFF2-40B4-BE49-F238E27FC236}">
                <a16:creationId xmlns:a16="http://schemas.microsoft.com/office/drawing/2014/main" id="{5388A76C-A931-3CB6-30F8-4E4A884992A8}"/>
              </a:ext>
            </a:extLst>
          </p:cNvPr>
          <p:cNvSpPr txBox="1"/>
          <p:nvPr/>
        </p:nvSpPr>
        <p:spPr>
          <a:xfrm>
            <a:off x="3246120" y="2672834"/>
            <a:ext cx="8663939" cy="2957861"/>
          </a:xfrm>
          <a:prstGeom prst="rect">
            <a:avLst/>
          </a:prstGeom>
          <a:noFill/>
        </p:spPr>
        <p:txBody>
          <a:bodyPr wrap="square">
            <a:spAutoFit/>
          </a:bodyPr>
          <a:lstStyle/>
          <a:p>
            <a:pPr algn="just">
              <a:lnSpc>
                <a:spcPct val="150000"/>
              </a:lnSpc>
            </a:pPr>
            <a:r>
              <a:rPr lang="fr-FR" b="1" dirty="0" err="1"/>
              <a:t>TotalGHGEmissions</a:t>
            </a:r>
            <a:r>
              <a:rPr lang="fr-FR" dirty="0"/>
              <a:t> : quantité totale d'émissions de gaz à effet de serre, y compris les gaz de dioxyde de carbone, de méthane et d'oxyde nitreux libérés dans l'atmosphère en raison de la consommation d'énergie de la propriété, mesurée en tonnes métriques d'équivalent dioxyde de carbone.</a:t>
            </a:r>
          </a:p>
          <a:p>
            <a:pPr algn="just">
              <a:lnSpc>
                <a:spcPct val="150000"/>
              </a:lnSpc>
            </a:pPr>
            <a:endParaRPr lang="fr-FR" dirty="0"/>
          </a:p>
          <a:p>
            <a:pPr algn="just">
              <a:lnSpc>
                <a:spcPct val="150000"/>
              </a:lnSpc>
            </a:pPr>
            <a:r>
              <a:rPr lang="fr-FR" b="1" dirty="0" err="1"/>
              <a:t>SiteEnergyUse</a:t>
            </a:r>
            <a:r>
              <a:rPr lang="fr-FR" b="1" dirty="0"/>
              <a:t>(</a:t>
            </a:r>
            <a:r>
              <a:rPr lang="fr-FR" b="1" dirty="0" err="1"/>
              <a:t>kBtu</a:t>
            </a:r>
            <a:r>
              <a:rPr lang="fr-FR" b="1" dirty="0"/>
              <a:t>)</a:t>
            </a:r>
            <a:r>
              <a:rPr lang="fr-FR" dirty="0"/>
              <a:t> : quantité annuelle d'énergie consommée par la propriété, toutes sources d'énergie confondues.</a:t>
            </a:r>
          </a:p>
        </p:txBody>
      </p:sp>
    </p:spTree>
    <p:extLst>
      <p:ext uri="{BB962C8B-B14F-4D97-AF65-F5344CB8AC3E}">
        <p14:creationId xmlns:p14="http://schemas.microsoft.com/office/powerpoint/2010/main" val="242388810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2F71A66-263C-77A4-F383-5A79DA444FCA}"/>
              </a:ext>
            </a:extLst>
          </p:cNvPr>
          <p:cNvSpPr/>
          <p:nvPr/>
        </p:nvSpPr>
        <p:spPr>
          <a:xfrm>
            <a:off x="3359241" y="2475548"/>
            <a:ext cx="8759951" cy="95054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Book Antiqua" panose="02040602050305030304" pitchFamily="18" charset="0"/>
              </a:rPr>
              <a:t>Constats majeures sur la base </a:t>
            </a:r>
            <a:r>
              <a:rPr lang="fr-FR" sz="2000" b="1" dirty="0" err="1">
                <a:solidFill>
                  <a:schemeClr val="tx1"/>
                </a:solidFill>
                <a:latin typeface="Book Antiqua" panose="02040602050305030304" pitchFamily="18" charset="0"/>
              </a:rPr>
              <a:t>concatanée</a:t>
            </a:r>
            <a:r>
              <a:rPr lang="fr-FR" sz="2000" b="1" dirty="0">
                <a:solidFill>
                  <a:schemeClr val="tx1"/>
                </a:solidFill>
                <a:latin typeface="Book Antiqua" panose="02040602050305030304" pitchFamily="18" charset="0"/>
              </a:rPr>
              <a:t> (% de NaN élevé, Répétition de variables et autres anomalies)</a:t>
            </a:r>
          </a:p>
        </p:txBody>
      </p:sp>
      <p:pic>
        <p:nvPicPr>
          <p:cNvPr id="5" name="Image 4">
            <a:extLst>
              <a:ext uri="{FF2B5EF4-FFF2-40B4-BE49-F238E27FC236}">
                <a16:creationId xmlns:a16="http://schemas.microsoft.com/office/drawing/2014/main" id="{80805CC5-BD09-1662-9906-295B5C9A3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375" y="3502058"/>
            <a:ext cx="10073625" cy="3350120"/>
          </a:xfrm>
          <a:prstGeom prst="rect">
            <a:avLst/>
          </a:prstGeom>
        </p:spPr>
      </p:pic>
    </p:spTree>
    <p:extLst>
      <p:ext uri="{BB962C8B-B14F-4D97-AF65-F5344CB8AC3E}">
        <p14:creationId xmlns:p14="http://schemas.microsoft.com/office/powerpoint/2010/main" val="70717738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A662DC6A-AE77-B9DD-C4EB-1A1F83666B26}"/>
              </a:ext>
            </a:extLst>
          </p:cNvPr>
          <p:cNvPicPr>
            <a:picLocks noChangeAspect="1"/>
          </p:cNvPicPr>
          <p:nvPr/>
        </p:nvPicPr>
        <p:blipFill rotWithShape="1">
          <a:blip r:embed="rId3"/>
          <a:srcRect l="1356" t="295" r="690" b="214"/>
          <a:stretch/>
        </p:blipFill>
        <p:spPr>
          <a:xfrm>
            <a:off x="3372907" y="674110"/>
            <a:ext cx="6487527" cy="5070251"/>
          </a:xfrm>
          <a:prstGeom prst="rect">
            <a:avLst/>
          </a:prstGeom>
        </p:spPr>
      </p:pic>
      <p:sp>
        <p:nvSpPr>
          <p:cNvPr id="12" name="ZoneTexte 11">
            <a:extLst>
              <a:ext uri="{FF2B5EF4-FFF2-40B4-BE49-F238E27FC236}">
                <a16:creationId xmlns:a16="http://schemas.microsoft.com/office/drawing/2014/main" id="{15E0A935-6EF7-7C56-CB8D-927E4DA33192}"/>
              </a:ext>
            </a:extLst>
          </p:cNvPr>
          <p:cNvSpPr txBox="1"/>
          <p:nvPr/>
        </p:nvSpPr>
        <p:spPr>
          <a:xfrm>
            <a:off x="3180602" y="6028855"/>
            <a:ext cx="8913988" cy="792781"/>
          </a:xfrm>
          <a:prstGeom prst="rect">
            <a:avLst/>
          </a:prstGeom>
          <a:noFill/>
        </p:spPr>
        <p:txBody>
          <a:bodyPr wrap="square">
            <a:spAutoFit/>
          </a:bodyPr>
          <a:lstStyle/>
          <a:p>
            <a:pPr>
              <a:lnSpc>
                <a:spcPct val="150000"/>
              </a:lnSpc>
            </a:pPr>
            <a:r>
              <a:rPr lang="fr-FR" sz="1600" b="1" u="sng" dirty="0"/>
              <a:t>NB</a:t>
            </a:r>
            <a:r>
              <a:rPr lang="fr-FR" sz="1600" dirty="0"/>
              <a:t> : Les variables à pourcentage de NaN supérieure à 45% seront directement supprimées pour ne pas que leur imputation ait des répercussion sur notre modèle</a:t>
            </a:r>
          </a:p>
        </p:txBody>
      </p:sp>
      <p:sp>
        <p:nvSpPr>
          <p:cNvPr id="15" name="ZoneTexte 14">
            <a:extLst>
              <a:ext uri="{FF2B5EF4-FFF2-40B4-BE49-F238E27FC236}">
                <a16:creationId xmlns:a16="http://schemas.microsoft.com/office/drawing/2014/main" id="{52C4D064-5C7F-EA81-E97D-93DB22F38349}"/>
              </a:ext>
            </a:extLst>
          </p:cNvPr>
          <p:cNvSpPr txBox="1"/>
          <p:nvPr/>
        </p:nvSpPr>
        <p:spPr>
          <a:xfrm>
            <a:off x="4759354" y="131753"/>
            <a:ext cx="3714632" cy="400110"/>
          </a:xfrm>
          <a:prstGeom prst="rect">
            <a:avLst/>
          </a:prstGeom>
          <a:noFill/>
        </p:spPr>
        <p:txBody>
          <a:bodyPr wrap="square">
            <a:spAutoFit/>
          </a:bodyPr>
          <a:lstStyle/>
          <a:p>
            <a:r>
              <a:rPr lang="fr-FR" sz="2000" b="1" dirty="0">
                <a:solidFill>
                  <a:schemeClr val="tx1"/>
                </a:solidFill>
              </a:rPr>
              <a:t>Pourcentage de NaN par variable</a:t>
            </a:r>
            <a:endParaRPr lang="fr-FR" sz="2000" b="1" dirty="0"/>
          </a:p>
        </p:txBody>
      </p:sp>
    </p:spTree>
    <p:extLst>
      <p:ext uri="{BB962C8B-B14F-4D97-AF65-F5344CB8AC3E}">
        <p14:creationId xmlns:p14="http://schemas.microsoft.com/office/powerpoint/2010/main" val="353811407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2EEADEC7-9244-B239-DA4E-14B6D7D41AF4}"/>
              </a:ext>
            </a:extLst>
          </p:cNvPr>
          <p:cNvSpPr txBox="1"/>
          <p:nvPr/>
        </p:nvSpPr>
        <p:spPr>
          <a:xfrm>
            <a:off x="3240306" y="1670605"/>
            <a:ext cx="7396271" cy="2321085"/>
          </a:xfrm>
          <a:prstGeom prst="rect">
            <a:avLst/>
          </a:prstGeom>
          <a:noFill/>
        </p:spPr>
        <p:txBody>
          <a:bodyPr wrap="square">
            <a:spAutoFit/>
          </a:bodyPr>
          <a:lstStyle/>
          <a:p>
            <a:pPr>
              <a:lnSpc>
                <a:spcPct val="150000"/>
              </a:lnSpc>
            </a:pPr>
            <a:r>
              <a:rPr lang="fr-FR" sz="1400" dirty="0"/>
              <a:t>Nous avons des variables répétitives : </a:t>
            </a:r>
          </a:p>
          <a:p>
            <a:pPr marL="742950" lvl="1" indent="-285750">
              <a:lnSpc>
                <a:spcPct val="150000"/>
              </a:lnSpc>
              <a:buFont typeface="Arial" panose="020B0604020202020204" pitchFamily="34" charset="0"/>
              <a:buChar char="•"/>
            </a:pPr>
            <a:r>
              <a:rPr lang="fr-FR" sz="1400" dirty="0"/>
              <a:t>'</a:t>
            </a:r>
            <a:r>
              <a:rPr lang="fr-FR" sz="1400" dirty="0" err="1">
                <a:solidFill>
                  <a:srgbClr val="FF0000"/>
                </a:solidFill>
              </a:rPr>
              <a:t>Electricity</a:t>
            </a:r>
            <a:r>
              <a:rPr lang="fr-FR" sz="1400" dirty="0">
                <a:solidFill>
                  <a:srgbClr val="FF0000"/>
                </a:solidFill>
              </a:rPr>
              <a:t>(kWh)</a:t>
            </a:r>
            <a:r>
              <a:rPr lang="fr-FR" sz="1400" dirty="0"/>
              <a:t>' et '</a:t>
            </a:r>
            <a:r>
              <a:rPr lang="fr-FR" sz="1400" dirty="0" err="1">
                <a:solidFill>
                  <a:srgbClr val="FF0000"/>
                </a:solidFill>
              </a:rPr>
              <a:t>Electricity</a:t>
            </a:r>
            <a:r>
              <a:rPr lang="fr-FR" sz="1400" dirty="0">
                <a:solidFill>
                  <a:srgbClr val="FF0000"/>
                </a:solidFill>
              </a:rPr>
              <a:t>(</a:t>
            </a:r>
            <a:r>
              <a:rPr lang="fr-FR" sz="1400" dirty="0" err="1">
                <a:solidFill>
                  <a:srgbClr val="FF0000"/>
                </a:solidFill>
              </a:rPr>
              <a:t>kBtu</a:t>
            </a:r>
            <a:r>
              <a:rPr lang="fr-FR" sz="1400" dirty="0">
                <a:solidFill>
                  <a:srgbClr val="FF0000"/>
                </a:solidFill>
              </a:rPr>
              <a:t>)</a:t>
            </a:r>
            <a:r>
              <a:rPr lang="fr-FR" sz="1400" dirty="0"/>
              <a:t>' ;</a:t>
            </a:r>
          </a:p>
          <a:p>
            <a:pPr marL="742950" lvl="1" indent="-285750">
              <a:lnSpc>
                <a:spcPct val="150000"/>
              </a:lnSpc>
              <a:buFont typeface="Arial" panose="020B0604020202020204" pitchFamily="34" charset="0"/>
              <a:buChar char="•"/>
            </a:pPr>
            <a:r>
              <a:rPr lang="fr-FR" sz="1400" dirty="0"/>
              <a:t>'</a:t>
            </a:r>
            <a:r>
              <a:rPr lang="fr-FR" sz="1400" dirty="0" err="1">
                <a:solidFill>
                  <a:srgbClr val="FF0000"/>
                </a:solidFill>
              </a:rPr>
              <a:t>NaturalGas</a:t>
            </a:r>
            <a:r>
              <a:rPr lang="fr-FR" sz="1400" dirty="0">
                <a:solidFill>
                  <a:srgbClr val="FF0000"/>
                </a:solidFill>
              </a:rPr>
              <a:t>(</a:t>
            </a:r>
            <a:r>
              <a:rPr lang="fr-FR" sz="1400" dirty="0" err="1">
                <a:solidFill>
                  <a:srgbClr val="FF0000"/>
                </a:solidFill>
              </a:rPr>
              <a:t>therms</a:t>
            </a:r>
            <a:r>
              <a:rPr lang="fr-FR" sz="1400" dirty="0">
                <a:solidFill>
                  <a:srgbClr val="FF0000"/>
                </a:solidFill>
              </a:rPr>
              <a:t>)</a:t>
            </a:r>
            <a:r>
              <a:rPr lang="fr-FR" sz="1400" dirty="0"/>
              <a:t>' et '</a:t>
            </a:r>
            <a:r>
              <a:rPr lang="fr-FR" sz="1400" dirty="0" err="1">
                <a:solidFill>
                  <a:srgbClr val="FF0000"/>
                </a:solidFill>
              </a:rPr>
              <a:t>NaturalGas</a:t>
            </a:r>
            <a:r>
              <a:rPr lang="fr-FR" sz="1400" dirty="0">
                <a:solidFill>
                  <a:srgbClr val="FF0000"/>
                </a:solidFill>
              </a:rPr>
              <a:t>(</a:t>
            </a:r>
            <a:r>
              <a:rPr lang="fr-FR" sz="1400" dirty="0" err="1">
                <a:solidFill>
                  <a:srgbClr val="FF0000"/>
                </a:solidFill>
              </a:rPr>
              <a:t>kBtu</a:t>
            </a:r>
            <a:r>
              <a:rPr lang="fr-FR" sz="1400" dirty="0">
                <a:solidFill>
                  <a:srgbClr val="FF0000"/>
                </a:solidFill>
              </a:rPr>
              <a:t>)</a:t>
            </a:r>
            <a:r>
              <a:rPr lang="fr-FR" sz="1400" dirty="0"/>
              <a:t>’.</a:t>
            </a:r>
          </a:p>
          <a:p>
            <a:pPr>
              <a:lnSpc>
                <a:spcPct val="150000"/>
              </a:lnSpc>
            </a:pPr>
            <a:r>
              <a:rPr lang="fr-FR" sz="1400" dirty="0"/>
              <a:t>Sachant que :</a:t>
            </a:r>
          </a:p>
          <a:p>
            <a:pPr lvl="1">
              <a:lnSpc>
                <a:spcPct val="150000"/>
              </a:lnSpc>
              <a:buFont typeface="Arial" panose="020B0604020202020204" pitchFamily="34" charset="0"/>
              <a:buChar char="•"/>
            </a:pPr>
            <a:r>
              <a:rPr lang="en-US" sz="1400" b="1" i="0" dirty="0">
                <a:effectLst/>
                <a:latin typeface="-apple-system"/>
              </a:rPr>
              <a:t>1th = 100 </a:t>
            </a:r>
            <a:r>
              <a:rPr lang="en-US" sz="1400" b="1" i="0" dirty="0" err="1">
                <a:effectLst/>
                <a:latin typeface="-apple-system"/>
              </a:rPr>
              <a:t>kBtu</a:t>
            </a:r>
            <a:endParaRPr lang="en-US" sz="1400" b="0" i="0" dirty="0">
              <a:effectLst/>
              <a:latin typeface="-apple-system"/>
            </a:endParaRPr>
          </a:p>
          <a:p>
            <a:pPr lvl="1">
              <a:lnSpc>
                <a:spcPct val="150000"/>
              </a:lnSpc>
              <a:buFont typeface="Arial" panose="020B0604020202020204" pitchFamily="34" charset="0"/>
              <a:buChar char="•"/>
            </a:pPr>
            <a:r>
              <a:rPr lang="en-US" sz="1400" b="1" i="0" dirty="0">
                <a:effectLst/>
                <a:latin typeface="-apple-system"/>
              </a:rPr>
              <a:t>1 </a:t>
            </a:r>
            <a:r>
              <a:rPr lang="en-US" sz="1400" b="1" i="0" dirty="0" err="1">
                <a:effectLst/>
                <a:latin typeface="-apple-system"/>
              </a:rPr>
              <a:t>kBTU</a:t>
            </a:r>
            <a:r>
              <a:rPr lang="en-US" sz="1400" b="1" i="0" dirty="0">
                <a:effectLst/>
                <a:latin typeface="-apple-system"/>
              </a:rPr>
              <a:t> = 0.293014534 kWh</a:t>
            </a:r>
          </a:p>
          <a:p>
            <a:pPr>
              <a:lnSpc>
                <a:spcPct val="150000"/>
              </a:lnSpc>
            </a:pPr>
            <a:r>
              <a:rPr lang="fr-FR" sz="1400" dirty="0"/>
              <a:t>Une variable supprimée pour chaque cas de figure ('</a:t>
            </a:r>
            <a:r>
              <a:rPr lang="fr-FR" sz="1400" dirty="0" err="1">
                <a:solidFill>
                  <a:srgbClr val="FF0000"/>
                </a:solidFill>
              </a:rPr>
              <a:t>Electricity</a:t>
            </a:r>
            <a:r>
              <a:rPr lang="fr-FR" sz="1400" dirty="0">
                <a:solidFill>
                  <a:srgbClr val="FF0000"/>
                </a:solidFill>
              </a:rPr>
              <a:t>(kWh)</a:t>
            </a:r>
            <a:r>
              <a:rPr lang="fr-FR" sz="1400" dirty="0"/>
              <a:t>’ et '</a:t>
            </a:r>
            <a:r>
              <a:rPr lang="fr-FR" sz="1400" dirty="0" err="1">
                <a:solidFill>
                  <a:srgbClr val="FF0000"/>
                </a:solidFill>
              </a:rPr>
              <a:t>NaturalGas</a:t>
            </a:r>
            <a:r>
              <a:rPr lang="fr-FR" sz="1400" dirty="0">
                <a:solidFill>
                  <a:srgbClr val="FF0000"/>
                </a:solidFill>
              </a:rPr>
              <a:t>(</a:t>
            </a:r>
            <a:r>
              <a:rPr lang="fr-FR" sz="1400" dirty="0" err="1">
                <a:solidFill>
                  <a:srgbClr val="FF0000"/>
                </a:solidFill>
              </a:rPr>
              <a:t>therms</a:t>
            </a:r>
            <a:r>
              <a:rPr lang="fr-FR" sz="1400" dirty="0">
                <a:solidFill>
                  <a:srgbClr val="FF0000"/>
                </a:solidFill>
              </a:rPr>
              <a:t>)</a:t>
            </a:r>
            <a:r>
              <a:rPr lang="fr-FR" sz="1400" dirty="0"/>
              <a:t>’).</a:t>
            </a:r>
          </a:p>
        </p:txBody>
      </p:sp>
      <p:sp>
        <p:nvSpPr>
          <p:cNvPr id="5" name="ZoneTexte 4">
            <a:extLst>
              <a:ext uri="{FF2B5EF4-FFF2-40B4-BE49-F238E27FC236}">
                <a16:creationId xmlns:a16="http://schemas.microsoft.com/office/drawing/2014/main" id="{BA904495-0206-96F3-F1FD-3C074B0DC8BC}"/>
              </a:ext>
            </a:extLst>
          </p:cNvPr>
          <p:cNvSpPr txBox="1"/>
          <p:nvPr/>
        </p:nvSpPr>
        <p:spPr>
          <a:xfrm>
            <a:off x="3240306" y="4623293"/>
            <a:ext cx="8913988" cy="893771"/>
          </a:xfrm>
          <a:prstGeom prst="rect">
            <a:avLst/>
          </a:prstGeom>
          <a:noFill/>
        </p:spPr>
        <p:txBody>
          <a:bodyPr wrap="square">
            <a:spAutoFit/>
          </a:bodyPr>
          <a:lstStyle/>
          <a:p>
            <a:pPr>
              <a:lnSpc>
                <a:spcPct val="200000"/>
              </a:lnSpc>
            </a:pPr>
            <a:r>
              <a:rPr lang="fr-FR" sz="1400" dirty="0"/>
              <a:t>Les variables non utiles dans la prédiction : ['</a:t>
            </a:r>
            <a:r>
              <a:rPr lang="fr-FR" sz="1400" dirty="0" err="1">
                <a:solidFill>
                  <a:srgbClr val="FF0000"/>
                </a:solidFill>
              </a:rPr>
              <a:t>BuildingName</a:t>
            </a:r>
            <a:r>
              <a:rPr lang="fr-FR" sz="1400" dirty="0"/>
              <a:t>', '</a:t>
            </a:r>
            <a:r>
              <a:rPr lang="fr-FR" sz="1400" dirty="0" err="1">
                <a:solidFill>
                  <a:srgbClr val="FF0000"/>
                </a:solidFill>
              </a:rPr>
              <a:t>Address</a:t>
            </a:r>
            <a:r>
              <a:rPr lang="fr-FR" sz="1400" dirty="0"/>
              <a:t>', '</a:t>
            </a:r>
            <a:r>
              <a:rPr lang="fr-FR" sz="1400" dirty="0">
                <a:solidFill>
                  <a:srgbClr val="FF0000"/>
                </a:solidFill>
              </a:rPr>
              <a:t>City</a:t>
            </a:r>
            <a:r>
              <a:rPr lang="fr-FR" sz="1400" dirty="0"/>
              <a:t>', '</a:t>
            </a:r>
            <a:r>
              <a:rPr lang="fr-FR" sz="1400" dirty="0">
                <a:solidFill>
                  <a:srgbClr val="FF0000"/>
                </a:solidFill>
              </a:rPr>
              <a:t>State</a:t>
            </a:r>
            <a:r>
              <a:rPr lang="fr-FR" sz="1400" dirty="0"/>
              <a:t>', '</a:t>
            </a:r>
            <a:r>
              <a:rPr lang="fr-FR" sz="1400" dirty="0" err="1">
                <a:solidFill>
                  <a:srgbClr val="FF0000"/>
                </a:solidFill>
              </a:rPr>
              <a:t>ZipCode</a:t>
            </a:r>
            <a:r>
              <a:rPr lang="fr-FR" sz="1400" dirty="0"/>
              <a:t>’, '</a:t>
            </a:r>
            <a:r>
              <a:rPr lang="fr-FR" sz="1400" dirty="0" err="1">
                <a:solidFill>
                  <a:srgbClr val="FF0000"/>
                </a:solidFill>
              </a:rPr>
              <a:t>CouncilDistrictCode</a:t>
            </a:r>
            <a:r>
              <a:rPr lang="fr-FR" sz="1400" dirty="0"/>
              <a:t>’ ]  seront également supprimées.</a:t>
            </a:r>
          </a:p>
        </p:txBody>
      </p:sp>
      <p:sp>
        <p:nvSpPr>
          <p:cNvPr id="6" name="ZoneTexte 5">
            <a:extLst>
              <a:ext uri="{FF2B5EF4-FFF2-40B4-BE49-F238E27FC236}">
                <a16:creationId xmlns:a16="http://schemas.microsoft.com/office/drawing/2014/main" id="{A873C38A-093E-31C7-B721-5BBB1EFC5B35}"/>
              </a:ext>
            </a:extLst>
          </p:cNvPr>
          <p:cNvSpPr txBox="1"/>
          <p:nvPr/>
        </p:nvSpPr>
        <p:spPr>
          <a:xfrm>
            <a:off x="4693365" y="754639"/>
            <a:ext cx="5449875" cy="400110"/>
          </a:xfrm>
          <a:prstGeom prst="rect">
            <a:avLst/>
          </a:prstGeom>
          <a:noFill/>
        </p:spPr>
        <p:txBody>
          <a:bodyPr wrap="square">
            <a:spAutoFit/>
          </a:bodyPr>
          <a:lstStyle/>
          <a:p>
            <a:r>
              <a:rPr lang="fr-FR" sz="2000" b="1" dirty="0">
                <a:solidFill>
                  <a:schemeClr val="tx1"/>
                </a:solidFill>
              </a:rPr>
              <a:t>Répétition de variables et autres variables inutiles</a:t>
            </a:r>
            <a:endParaRPr lang="fr-FR" sz="2000" b="1" dirty="0"/>
          </a:p>
        </p:txBody>
      </p:sp>
    </p:spTree>
    <p:extLst>
      <p:ext uri="{BB962C8B-B14F-4D97-AF65-F5344CB8AC3E}">
        <p14:creationId xmlns:p14="http://schemas.microsoft.com/office/powerpoint/2010/main" val="4190859255"/>
      </p:ext>
    </p:extLst>
  </p:cSld>
  <p:clrMapOvr>
    <a:masterClrMapping/>
  </p:clrMapOvr>
  <p:transition spd="slow">
    <p:wipe/>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5052</TotalTime>
  <Words>1897</Words>
  <Application>Microsoft Office PowerPoint</Application>
  <PresentationFormat>Grand écran</PresentationFormat>
  <Paragraphs>242</Paragraphs>
  <Slides>44</Slides>
  <Notes>12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44</vt:i4>
      </vt:variant>
    </vt:vector>
  </HeadingPairs>
  <TitlesOfParts>
    <vt:vector size="54" baseType="lpstr">
      <vt:lpstr>-apple-system</vt:lpstr>
      <vt:lpstr>Arial</vt:lpstr>
      <vt:lpstr>Book Antiqua</vt:lpstr>
      <vt:lpstr>Calibri</vt:lpstr>
      <vt:lpstr>Calibri Light</vt:lpstr>
      <vt:lpstr>Freestyle Script</vt:lpstr>
      <vt:lpstr>Goudy Old Style</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Mansour SANE</dc:creator>
  <cp:lastModifiedBy>Mansour SANE</cp:lastModifiedBy>
  <cp:revision>27</cp:revision>
  <dcterms:created xsi:type="dcterms:W3CDTF">2023-01-08T12:45:21Z</dcterms:created>
  <dcterms:modified xsi:type="dcterms:W3CDTF">2023-01-12T00:57:27Z</dcterms:modified>
</cp:coreProperties>
</file>